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68" r:id="rId14"/>
    <p:sldId id="284" r:id="rId15"/>
    <p:sldId id="282" r:id="rId16"/>
    <p:sldId id="283" r:id="rId17"/>
    <p:sldId id="285" r:id="rId18"/>
    <p:sldId id="286" r:id="rId19"/>
    <p:sldId id="290" r:id="rId20"/>
    <p:sldId id="287" r:id="rId21"/>
    <p:sldId id="288" r:id="rId22"/>
    <p:sldId id="291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B11"/>
    <a:srgbClr val="471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2192" y="-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7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8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0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5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7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2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6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0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2469-AC10-7E4C-8ED0-7572C9268217}" type="datetimeFigureOut">
              <a:rPr lang="en-US" smtClean="0"/>
              <a:t>06-04-16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4F682-A268-CA4B-BEDB-DD3C807ADD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606" y="1710118"/>
            <a:ext cx="3530600" cy="1219200"/>
          </a:xfrm>
          <a:prstGeom prst="rect">
            <a:avLst/>
          </a:prstGeom>
        </p:spPr>
      </p:pic>
      <p:pic>
        <p:nvPicPr>
          <p:cNvPr id="11" name="Picture 10" descr="Schermafbeelding 2016-03-18 om 12.41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189313"/>
            <a:ext cx="8312727" cy="436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55140"/>
            <a:ext cx="9207208" cy="110008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7995" y="1095869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/>
            </a:r>
            <a:b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</a:b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de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Latasteschool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66697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137E-6 1.37772E-6 L -2.83137E-6 -1.0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9264E-7 -3.80028E-6 L 0.00017 -1.040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8222"/>
            <a:ext cx="9144000" cy="12575216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60561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Voorbeeld werkhouding uit de PO planner </a:t>
            </a:r>
            <a:endParaRPr lang="nl-NL" sz="2800" b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17455"/>
            <a:ext cx="9144000" cy="3704989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221773"/>
            <a:ext cx="91439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6"/>
            </a:pPr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Vanuit </a:t>
            </a:r>
            <a:r>
              <a:rPr lang="nl-NL" sz="2800" b="1" dirty="0">
                <a:solidFill>
                  <a:srgbClr val="471D6B"/>
                </a:solidFill>
                <a:latin typeface="Aller"/>
                <a:cs typeface="Aller"/>
              </a:rPr>
              <a:t>de gegevens van de PO-planner </a:t>
            </a:r>
            <a:endParaRPr lang="nl-NL" sz="2800" b="1" dirty="0" smtClean="0">
              <a:solidFill>
                <a:srgbClr val="471D6B"/>
              </a:solidFill>
              <a:latin typeface="Aller"/>
              <a:cs typeface="Aller"/>
            </a:endParaRPr>
          </a:p>
          <a:p>
            <a:pPr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worden </a:t>
            </a:r>
            <a:r>
              <a:rPr lang="nl-NL" sz="2800" b="1" dirty="0">
                <a:solidFill>
                  <a:srgbClr val="471D6B"/>
                </a:solidFill>
                <a:latin typeface="Aller"/>
                <a:cs typeface="Aller"/>
              </a:rPr>
              <a:t>de groepsplannen gemaakt</a:t>
            </a:r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.</a:t>
            </a:r>
          </a:p>
          <a:p>
            <a:pPr algn="ctr"/>
            <a:endParaRPr lang="nl-NL" sz="2800" b="1" dirty="0">
              <a:solidFill>
                <a:srgbClr val="471D6B"/>
              </a:solidFill>
              <a:latin typeface="Aller"/>
              <a:cs typeface="Aller"/>
            </a:endParaRPr>
          </a:p>
          <a:p>
            <a:pPr algn="ctr"/>
            <a:r>
              <a:rPr lang="nl-NL" sz="2400" dirty="0">
                <a:solidFill>
                  <a:srgbClr val="471D6B"/>
                </a:solidFill>
                <a:latin typeface="Aller"/>
                <a:cs typeface="Aller"/>
              </a:rPr>
              <a:t>           </a:t>
            </a:r>
            <a:r>
              <a:rPr lang="nl-NL" sz="2400" dirty="0" smtClean="0">
                <a:solidFill>
                  <a:srgbClr val="471D6B"/>
                </a:solidFill>
                <a:latin typeface="Aller"/>
                <a:cs typeface="Aller"/>
              </a:rPr>
              <a:t>-     Binnen </a:t>
            </a:r>
            <a:r>
              <a:rPr lang="nl-NL" sz="2400" dirty="0">
                <a:solidFill>
                  <a:srgbClr val="471D6B"/>
                </a:solidFill>
                <a:latin typeface="Aller"/>
                <a:cs typeface="Aller"/>
              </a:rPr>
              <a:t>de groepsplannen worden de praktische </a:t>
            </a:r>
            <a:endParaRPr lang="nl-NL" sz="2400" dirty="0" smtClean="0">
              <a:solidFill>
                <a:srgbClr val="471D6B"/>
              </a:solidFill>
              <a:latin typeface="Aller"/>
              <a:cs typeface="Aller"/>
            </a:endParaRPr>
          </a:p>
          <a:p>
            <a:pPr algn="ctr"/>
            <a:r>
              <a:rPr lang="nl-NL" sz="2400" dirty="0" smtClean="0">
                <a:solidFill>
                  <a:srgbClr val="471D6B"/>
                </a:solidFill>
                <a:latin typeface="Aller"/>
                <a:cs typeface="Aller"/>
              </a:rPr>
              <a:t>zaken </a:t>
            </a:r>
            <a:r>
              <a:rPr lang="nl-NL" sz="2400" dirty="0">
                <a:solidFill>
                  <a:srgbClr val="471D6B"/>
                </a:solidFill>
                <a:latin typeface="Aller"/>
                <a:cs typeface="Aller"/>
              </a:rPr>
              <a:t>beschreven</a:t>
            </a:r>
            <a:r>
              <a:rPr lang="nl-NL" sz="2400" dirty="0" smtClean="0">
                <a:solidFill>
                  <a:srgbClr val="471D6B"/>
                </a:solidFill>
                <a:latin typeface="Aller"/>
                <a:cs typeface="Aller"/>
              </a:rPr>
              <a:t>.</a:t>
            </a:r>
          </a:p>
          <a:p>
            <a:pPr algn="ctr"/>
            <a:endParaRPr lang="nl-NL" sz="24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0220" y="2881275"/>
            <a:ext cx="591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i="1" dirty="0">
                <a:solidFill>
                  <a:srgbClr val="471D6B"/>
                </a:solidFill>
              </a:rPr>
              <a:t>Stappen die de </a:t>
            </a:r>
            <a:r>
              <a:rPr lang="nl-NL" sz="2400" i="1" dirty="0" err="1">
                <a:solidFill>
                  <a:srgbClr val="471D6B"/>
                </a:solidFill>
              </a:rPr>
              <a:t>Latasteschool</a:t>
            </a:r>
            <a:r>
              <a:rPr lang="nl-NL" sz="2400" i="1" dirty="0">
                <a:solidFill>
                  <a:srgbClr val="471D6B"/>
                </a:solidFill>
              </a:rPr>
              <a:t> genomen heeft: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pic>
        <p:nvPicPr>
          <p:cNvPr id="11" name="Picture 10" descr="Schermafbeelding 2016-03-18 om 14.4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06" y="8925383"/>
            <a:ext cx="5790448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0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1.0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55556E-6 L -4.44444E-6 -1.15695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66667E-6 -1.11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1.1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5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56597 " pathEditMode="relative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5.55556E-7 -0.60903 " pathEditMode="relative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13149 " pathEditMode="relative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4.44444E-6 -1.69144 " pathEditMode="relative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8" grpId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740147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i="1" dirty="0" smtClean="0">
                <a:solidFill>
                  <a:srgbClr val="471D6B"/>
                </a:solidFill>
              </a:rPr>
              <a:t>Praktische invulling: </a:t>
            </a:r>
            <a:r>
              <a:rPr lang="nl-NL" sz="2400" i="1" dirty="0" err="1">
                <a:solidFill>
                  <a:srgbClr val="471D6B"/>
                </a:solidFill>
              </a:rPr>
              <a:t>Schoolbrede</a:t>
            </a:r>
            <a:r>
              <a:rPr lang="nl-NL" sz="2400" i="1" dirty="0">
                <a:solidFill>
                  <a:srgbClr val="471D6B"/>
                </a:solidFill>
              </a:rPr>
              <a:t> </a:t>
            </a:r>
            <a:r>
              <a:rPr lang="nl-NL" sz="2400" i="1" dirty="0" smtClean="0">
                <a:solidFill>
                  <a:srgbClr val="471D6B"/>
                </a:solidFill>
              </a:rPr>
              <a:t>afspraken </a:t>
            </a:r>
            <a:r>
              <a:rPr lang="nl-NL" sz="2400" i="1" dirty="0">
                <a:solidFill>
                  <a:srgbClr val="471D6B"/>
                </a:solidFill>
              </a:rPr>
              <a:t>gemaakt </a:t>
            </a:r>
            <a:endParaRPr lang="nl-NL" sz="2400" i="1" dirty="0" smtClean="0">
              <a:solidFill>
                <a:srgbClr val="471D6B"/>
              </a:solidFill>
            </a:endParaRPr>
          </a:p>
          <a:p>
            <a:pPr algn="ctr"/>
            <a:r>
              <a:rPr lang="nl-NL" sz="2400" i="1" dirty="0" smtClean="0">
                <a:solidFill>
                  <a:srgbClr val="471D6B"/>
                </a:solidFill>
              </a:rPr>
              <a:t>rondom </a:t>
            </a:r>
            <a:r>
              <a:rPr lang="nl-NL" sz="2400" i="1" dirty="0">
                <a:solidFill>
                  <a:srgbClr val="471D6B"/>
                </a:solidFill>
              </a:rPr>
              <a:t>leren leren :</a:t>
            </a:r>
          </a:p>
          <a:p>
            <a:pPr algn="ctr"/>
            <a:endParaRPr lang="nl-NL" sz="2400" i="1" dirty="0">
              <a:solidFill>
                <a:srgbClr val="471D6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253111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08157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>
                <a:solidFill>
                  <a:srgbClr val="471D6B"/>
                </a:solidFill>
                <a:latin typeface="Aller"/>
                <a:cs typeface="Aller"/>
              </a:rPr>
              <a:t>Voorbeeld werkhouding uit de PO planner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4406587"/>
            <a:ext cx="9144000" cy="4406588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3482480"/>
            <a:ext cx="9143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+mj-lt"/>
              <a:buAutoNum type="arabicPeriod"/>
            </a:pP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Vaste </a:t>
            </a:r>
            <a:r>
              <a:rPr lang="nl-NL" b="1" dirty="0">
                <a:solidFill>
                  <a:srgbClr val="471D6B"/>
                </a:solidFill>
                <a:latin typeface="Aller"/>
                <a:cs typeface="Aller"/>
              </a:rPr>
              <a:t>dagen  voor de verschillende onderdelen van leren </a:t>
            </a: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endParaRPr lang="nl-NL" b="1" dirty="0">
              <a:solidFill>
                <a:srgbClr val="471D6B"/>
              </a:solidFill>
              <a:latin typeface="Aller"/>
              <a:cs typeface="Aller"/>
            </a:endParaRPr>
          </a:p>
          <a:p>
            <a:pPr marL="342900" lvl="0" indent="-342900" algn="ctr">
              <a:buFont typeface="+mj-lt"/>
              <a:buAutoNum type="arabicPeriod"/>
            </a:pPr>
            <a:endParaRPr lang="nl-NL" b="1" dirty="0">
              <a:solidFill>
                <a:srgbClr val="471D6B"/>
              </a:solidFill>
              <a:latin typeface="Aller"/>
              <a:cs typeface="Aller"/>
            </a:endParaRPr>
          </a:p>
          <a:p>
            <a:pPr marL="342900" lvl="0" indent="-342900" algn="ctr">
              <a:buFont typeface="+mj-lt"/>
              <a:buAutoNum type="arabicPeriod"/>
            </a:pP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Vaste </a:t>
            </a:r>
            <a:r>
              <a:rPr lang="nl-NL" b="1" dirty="0">
                <a:solidFill>
                  <a:srgbClr val="471D6B"/>
                </a:solidFill>
                <a:latin typeface="Aller"/>
                <a:cs typeface="Aller"/>
              </a:rPr>
              <a:t>kleuren voor de verschillende onderdelen</a:t>
            </a: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.</a:t>
            </a:r>
          </a:p>
          <a:p>
            <a:pPr marL="342900" lvl="0" indent="-342900" algn="ctr">
              <a:buFont typeface="+mj-lt"/>
              <a:buAutoNum type="arabicPeriod"/>
            </a:pPr>
            <a:endParaRPr lang="nl-NL" b="1" dirty="0">
              <a:solidFill>
                <a:srgbClr val="471D6B"/>
              </a:solidFill>
              <a:latin typeface="Aller"/>
              <a:cs typeface="Aller"/>
            </a:endParaRPr>
          </a:p>
          <a:p>
            <a:pPr marL="342900" lvl="0" indent="-342900" algn="ctr">
              <a:buFont typeface="+mj-lt"/>
              <a:buAutoNum type="arabicPeriod"/>
            </a:pP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Oefenmomenten </a:t>
            </a:r>
            <a:r>
              <a:rPr lang="nl-NL" b="1" dirty="0">
                <a:solidFill>
                  <a:srgbClr val="471D6B"/>
                </a:solidFill>
                <a:latin typeface="Aller"/>
                <a:cs typeface="Aller"/>
              </a:rPr>
              <a:t>voor de leerlingen staat vast</a:t>
            </a: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:</a:t>
            </a:r>
          </a:p>
          <a:p>
            <a:pPr marL="342900" lvl="0" indent="-342900" algn="ctr">
              <a:buFont typeface="+mj-lt"/>
              <a:buAutoNum type="arabicPeriod"/>
            </a:pPr>
            <a:endParaRPr lang="nl-NL" dirty="0">
              <a:solidFill>
                <a:srgbClr val="471D6B"/>
              </a:solidFill>
              <a:latin typeface="Aller"/>
              <a:cs typeface="Aller"/>
            </a:endParaRPr>
          </a:p>
          <a:p>
            <a:pPr marL="285750" indent="-285750" algn="ctr">
              <a:buFont typeface="Wingdings" charset="2"/>
              <a:buChar char="ü"/>
            </a:pPr>
            <a:r>
              <a:rPr lang="nl-NL" dirty="0" smtClean="0">
                <a:solidFill>
                  <a:srgbClr val="471D6B"/>
                </a:solidFill>
                <a:latin typeface="Aller"/>
                <a:cs typeface="Aller"/>
              </a:rPr>
              <a:t>Intensief </a:t>
            </a:r>
            <a:r>
              <a:rPr lang="nl-NL" dirty="0">
                <a:solidFill>
                  <a:srgbClr val="471D6B"/>
                </a:solidFill>
                <a:latin typeface="Aller"/>
                <a:cs typeface="Aller"/>
              </a:rPr>
              <a:t>arrangement (oefenen het doel tijdens 4 oefenmomenten)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nl-NL" dirty="0">
                <a:solidFill>
                  <a:srgbClr val="471D6B"/>
                </a:solidFill>
                <a:latin typeface="Aller"/>
                <a:cs typeface="Aller"/>
              </a:rPr>
              <a:t>Basis arrangement( oefenen het doel tijdens 2 oefenmomenten.)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nl-NL" dirty="0">
                <a:solidFill>
                  <a:srgbClr val="471D6B"/>
                </a:solidFill>
                <a:latin typeface="Aller"/>
                <a:cs typeface="Aller"/>
              </a:rPr>
              <a:t>Gevorderd arrangement(oefenen verschillende doelen)</a:t>
            </a:r>
          </a:p>
        </p:txBody>
      </p:sp>
      <p:pic>
        <p:nvPicPr>
          <p:cNvPr id="12" name="Picture 11" descr="Schermafbeelding 2016-03-18 om 14.4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06" y="1248284"/>
            <a:ext cx="5790448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4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556E-6 L 4.16667E-6 1.09468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92593E-6 L -4.44444E-6 1.18101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1.09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9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1.18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77778E-6 L -5E-6 1.19027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21402"/>
            <a:ext cx="9144000" cy="4406588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052847"/>
            <a:ext cx="9143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+mj-lt"/>
              <a:buAutoNum type="arabicPeriod"/>
            </a:pP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Vaste </a:t>
            </a:r>
            <a:r>
              <a:rPr lang="nl-NL" b="1" dirty="0">
                <a:solidFill>
                  <a:srgbClr val="471D6B"/>
                </a:solidFill>
                <a:latin typeface="Aller"/>
                <a:cs typeface="Aller"/>
              </a:rPr>
              <a:t>dagen  voor de verschillende onderdelen van leren </a:t>
            </a: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endParaRPr lang="nl-NL" b="1" dirty="0">
              <a:solidFill>
                <a:srgbClr val="471D6B"/>
              </a:solidFill>
              <a:latin typeface="Aller"/>
              <a:cs typeface="Aller"/>
            </a:endParaRPr>
          </a:p>
          <a:p>
            <a:pPr marL="342900" lvl="0" indent="-342900" algn="ctr">
              <a:buFont typeface="+mj-lt"/>
              <a:buAutoNum type="arabicPeriod"/>
            </a:pPr>
            <a:endParaRPr lang="nl-NL" b="1" dirty="0">
              <a:solidFill>
                <a:srgbClr val="471D6B"/>
              </a:solidFill>
              <a:latin typeface="Aller"/>
              <a:cs typeface="Aller"/>
            </a:endParaRPr>
          </a:p>
          <a:p>
            <a:pPr marL="342900" lvl="0" indent="-342900" algn="ctr">
              <a:buFont typeface="+mj-lt"/>
              <a:buAutoNum type="arabicPeriod"/>
            </a:pP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Vaste </a:t>
            </a:r>
            <a:r>
              <a:rPr lang="nl-NL" b="1" dirty="0">
                <a:solidFill>
                  <a:srgbClr val="471D6B"/>
                </a:solidFill>
                <a:latin typeface="Aller"/>
                <a:cs typeface="Aller"/>
              </a:rPr>
              <a:t>kleuren voor de verschillende onderdelen</a:t>
            </a: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.</a:t>
            </a:r>
          </a:p>
          <a:p>
            <a:pPr marL="342900" lvl="0" indent="-342900" algn="ctr">
              <a:buFont typeface="+mj-lt"/>
              <a:buAutoNum type="arabicPeriod"/>
            </a:pPr>
            <a:endParaRPr lang="nl-NL" b="1" dirty="0">
              <a:solidFill>
                <a:srgbClr val="471D6B"/>
              </a:solidFill>
              <a:latin typeface="Aller"/>
              <a:cs typeface="Aller"/>
            </a:endParaRPr>
          </a:p>
          <a:p>
            <a:pPr marL="342900" lvl="0" indent="-342900" algn="ctr">
              <a:buFont typeface="+mj-lt"/>
              <a:buAutoNum type="arabicPeriod"/>
            </a:pP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Oefenmomenten </a:t>
            </a:r>
            <a:r>
              <a:rPr lang="nl-NL" b="1" dirty="0">
                <a:solidFill>
                  <a:srgbClr val="471D6B"/>
                </a:solidFill>
                <a:latin typeface="Aller"/>
                <a:cs typeface="Aller"/>
              </a:rPr>
              <a:t>voor de leerlingen staat vast</a:t>
            </a:r>
            <a:r>
              <a:rPr lang="nl-NL" b="1" dirty="0" smtClean="0">
                <a:solidFill>
                  <a:srgbClr val="471D6B"/>
                </a:solidFill>
                <a:latin typeface="Aller"/>
                <a:cs typeface="Aller"/>
              </a:rPr>
              <a:t>:</a:t>
            </a:r>
          </a:p>
          <a:p>
            <a:pPr marL="342900" lvl="0" indent="-342900" algn="ctr">
              <a:buFont typeface="+mj-lt"/>
              <a:buAutoNum type="arabicPeriod"/>
            </a:pPr>
            <a:endParaRPr lang="nl-NL" dirty="0">
              <a:solidFill>
                <a:srgbClr val="471D6B"/>
              </a:solidFill>
              <a:latin typeface="Aller"/>
              <a:cs typeface="Aller"/>
            </a:endParaRPr>
          </a:p>
          <a:p>
            <a:pPr marL="285750" indent="-285750" algn="ctr">
              <a:buFont typeface="Wingdings" charset="2"/>
              <a:buChar char="ü"/>
            </a:pPr>
            <a:r>
              <a:rPr lang="nl-NL" dirty="0" smtClean="0">
                <a:solidFill>
                  <a:srgbClr val="471D6B"/>
                </a:solidFill>
                <a:latin typeface="Aller"/>
                <a:cs typeface="Aller"/>
              </a:rPr>
              <a:t>Intensief </a:t>
            </a:r>
            <a:r>
              <a:rPr lang="nl-NL" dirty="0">
                <a:solidFill>
                  <a:srgbClr val="471D6B"/>
                </a:solidFill>
                <a:latin typeface="Aller"/>
                <a:cs typeface="Aller"/>
              </a:rPr>
              <a:t>arrangement (oefenen het doel tijdens 4 oefenmomenten)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nl-NL" dirty="0">
                <a:solidFill>
                  <a:srgbClr val="471D6B"/>
                </a:solidFill>
                <a:latin typeface="Aller"/>
                <a:cs typeface="Aller"/>
              </a:rPr>
              <a:t>Basis arrangement( oefenen het doel tijdens 2 oefenmomenten.)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nl-NL" dirty="0">
                <a:solidFill>
                  <a:srgbClr val="471D6B"/>
                </a:solidFill>
                <a:latin typeface="Aller"/>
                <a:cs typeface="Aller"/>
              </a:rPr>
              <a:t>Gevorderd arrangement(oefenen verschillende doelen)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740147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i="1" dirty="0" smtClean="0">
                <a:solidFill>
                  <a:srgbClr val="471D6B"/>
                </a:solidFill>
              </a:rPr>
              <a:t>Praktische invulling: </a:t>
            </a:r>
            <a:r>
              <a:rPr lang="nl-NL" sz="2400" i="1" dirty="0" err="1">
                <a:solidFill>
                  <a:srgbClr val="471D6B"/>
                </a:solidFill>
              </a:rPr>
              <a:t>Schoolbrede</a:t>
            </a:r>
            <a:r>
              <a:rPr lang="nl-NL" sz="2400" i="1" dirty="0">
                <a:solidFill>
                  <a:srgbClr val="471D6B"/>
                </a:solidFill>
              </a:rPr>
              <a:t> </a:t>
            </a:r>
            <a:r>
              <a:rPr lang="nl-NL" sz="2400" i="1" dirty="0" smtClean="0">
                <a:solidFill>
                  <a:srgbClr val="471D6B"/>
                </a:solidFill>
              </a:rPr>
              <a:t>afspraken </a:t>
            </a:r>
            <a:r>
              <a:rPr lang="nl-NL" sz="2400" i="1" dirty="0">
                <a:solidFill>
                  <a:srgbClr val="471D6B"/>
                </a:solidFill>
              </a:rPr>
              <a:t>gemaakt </a:t>
            </a:r>
            <a:endParaRPr lang="nl-NL" sz="2400" i="1" dirty="0" smtClean="0">
              <a:solidFill>
                <a:srgbClr val="471D6B"/>
              </a:solidFill>
            </a:endParaRPr>
          </a:p>
          <a:p>
            <a:pPr algn="ctr"/>
            <a:r>
              <a:rPr lang="nl-NL" sz="2400" i="1" dirty="0" smtClean="0">
                <a:solidFill>
                  <a:srgbClr val="471D6B"/>
                </a:solidFill>
              </a:rPr>
              <a:t>rondom </a:t>
            </a:r>
            <a:r>
              <a:rPr lang="nl-NL" sz="2400" i="1" dirty="0">
                <a:solidFill>
                  <a:srgbClr val="471D6B"/>
                </a:solidFill>
              </a:rPr>
              <a:t>leren leren :</a:t>
            </a:r>
          </a:p>
          <a:p>
            <a:pPr algn="ctr"/>
            <a:endParaRPr lang="nl-NL" sz="2400" i="1" dirty="0">
              <a:solidFill>
                <a:srgbClr val="471D6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00820"/>
            <a:ext cx="9207208" cy="11000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2691" y="-1883176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2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in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v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erschillende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groepen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2029" y="5844516"/>
            <a:ext cx="515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err="1" smtClean="0">
                <a:solidFill>
                  <a:srgbClr val="471D6B"/>
                </a:solidFill>
                <a:latin typeface="Aller"/>
                <a:cs typeface="Aller"/>
              </a:rPr>
              <a:t>Onderbouw</a:t>
            </a:r>
            <a:endParaRPr lang="en-US" sz="2800" i="1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34089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2963E-6 L 3.33333E-6 1.40742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2.77778E-6 1.14305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76551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1.01065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03704E-6 L 6.66667E-6 2.26411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20856 L -0.01666 2.884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0683"/>
            <a:ext cx="9207208" cy="11000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2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in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v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erschillende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groepen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2029" y="5844516"/>
            <a:ext cx="515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err="1" smtClean="0">
                <a:solidFill>
                  <a:srgbClr val="471D6B"/>
                </a:solidFill>
                <a:latin typeface="Aller"/>
                <a:cs typeface="Aller"/>
              </a:rPr>
              <a:t>Onderbouw</a:t>
            </a:r>
            <a:endParaRPr lang="en-US" sz="2800" i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pic>
        <p:nvPicPr>
          <p:cNvPr id="2" name="Picture 1" descr="Foto 18-03-16 08 30 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2" y="2259456"/>
            <a:ext cx="2140137" cy="3519237"/>
          </a:xfrm>
          <a:prstGeom prst="rect">
            <a:avLst/>
          </a:prstGeom>
        </p:spPr>
      </p:pic>
      <p:pic>
        <p:nvPicPr>
          <p:cNvPr id="3" name="Picture 2" descr="Foto 18-03-16 08 30 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91" y="2259456"/>
            <a:ext cx="4692318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175E-6 -1.96532E-6 L -2.46175E-6 0.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2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in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v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erschillende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groepen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2029" y="5844516"/>
            <a:ext cx="515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err="1" smtClean="0">
                <a:solidFill>
                  <a:srgbClr val="471D6B"/>
                </a:solidFill>
                <a:latin typeface="Aller"/>
                <a:cs typeface="Aller"/>
              </a:rPr>
              <a:t>Onderbouw</a:t>
            </a:r>
            <a:endParaRPr lang="en-US" sz="2800" i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pic>
        <p:nvPicPr>
          <p:cNvPr id="4" name="Picture 3" descr="Foto 18-03-16 08 30 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2" y="2259456"/>
            <a:ext cx="4397555" cy="3519237"/>
          </a:xfrm>
          <a:prstGeom prst="rect">
            <a:avLst/>
          </a:prstGeom>
        </p:spPr>
      </p:pic>
      <p:pic>
        <p:nvPicPr>
          <p:cNvPr id="7" name="Picture 6" descr="Foto 18-03-16 08 30 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23" y="2259456"/>
            <a:ext cx="4122624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2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in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v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erschillende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groepen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2029" y="5844516"/>
            <a:ext cx="515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err="1" smtClean="0">
                <a:solidFill>
                  <a:srgbClr val="471D6B"/>
                </a:solidFill>
                <a:latin typeface="Aller"/>
                <a:cs typeface="Aller"/>
              </a:rPr>
              <a:t>Middenbouw</a:t>
            </a:r>
            <a:endParaRPr lang="en-US" sz="2800" i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pic>
        <p:nvPicPr>
          <p:cNvPr id="2" name="Picture 1" descr="Foto 18-03-16 08 30 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5" y="2259456"/>
            <a:ext cx="2639428" cy="3519237"/>
          </a:xfrm>
          <a:prstGeom prst="rect">
            <a:avLst/>
          </a:prstGeom>
        </p:spPr>
      </p:pic>
      <p:pic>
        <p:nvPicPr>
          <p:cNvPr id="4" name="Picture 3" descr="Schermafbeelding 2016-03-18 om 15.0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15" y="2106748"/>
            <a:ext cx="5461914" cy="38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4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2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in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v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erschillende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groepen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2029" y="5844516"/>
            <a:ext cx="515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err="1" smtClean="0">
                <a:solidFill>
                  <a:srgbClr val="471D6B"/>
                </a:solidFill>
                <a:latin typeface="Aller"/>
                <a:cs typeface="Aller"/>
              </a:rPr>
              <a:t>Bovenbouw</a:t>
            </a:r>
            <a:endParaRPr lang="en-US" sz="2800" i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pic>
        <p:nvPicPr>
          <p:cNvPr id="2" name="Picture 1" descr="Evaluatie lln leren en SE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4" y="2266065"/>
            <a:ext cx="2488594" cy="3519237"/>
          </a:xfrm>
          <a:prstGeom prst="rect">
            <a:avLst/>
          </a:prstGeom>
          <a:ln w="3175" cmpd="sng">
            <a:solidFill>
              <a:srgbClr val="000000"/>
            </a:solidFill>
          </a:ln>
        </p:spPr>
      </p:pic>
      <p:pic>
        <p:nvPicPr>
          <p:cNvPr id="4" name="Picture 3" descr="Foto 18-03-16 08 30 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93" y="2266065"/>
            <a:ext cx="4692318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9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2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in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v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erschillende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groepen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2029" y="5844516"/>
            <a:ext cx="515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err="1" smtClean="0">
                <a:solidFill>
                  <a:srgbClr val="471D6B"/>
                </a:solidFill>
                <a:latin typeface="Aller"/>
                <a:cs typeface="Aller"/>
              </a:rPr>
              <a:t>Bovenbouw</a:t>
            </a:r>
            <a:endParaRPr lang="en-US" sz="2800" i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pic>
        <p:nvPicPr>
          <p:cNvPr id="6" name="Picture 5" descr="Foto 18-03-16 08 30 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7" y="2292828"/>
            <a:ext cx="4265744" cy="3199306"/>
          </a:xfrm>
          <a:prstGeom prst="rect">
            <a:avLst/>
          </a:prstGeom>
        </p:spPr>
      </p:pic>
      <p:pic>
        <p:nvPicPr>
          <p:cNvPr id="7" name="Picture 6" descr="Foto 18-03-16 08 30 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92828"/>
            <a:ext cx="4265744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6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2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in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v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erschillende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groepen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2029" y="5844516"/>
            <a:ext cx="515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err="1" smtClean="0">
                <a:solidFill>
                  <a:srgbClr val="471D6B"/>
                </a:solidFill>
                <a:latin typeface="Aller"/>
                <a:cs typeface="Aller"/>
              </a:rPr>
              <a:t>Bovenbouw</a:t>
            </a:r>
            <a:endParaRPr lang="en-US" sz="2800" i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pic>
        <p:nvPicPr>
          <p:cNvPr id="2" name="Picture 1" descr="Foto 18-03-16 08 30 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4" y="2162867"/>
            <a:ext cx="2399480" cy="3199306"/>
          </a:xfrm>
          <a:prstGeom prst="rect">
            <a:avLst/>
          </a:prstGeom>
        </p:spPr>
      </p:pic>
      <p:pic>
        <p:nvPicPr>
          <p:cNvPr id="4" name="Picture 3" descr="Foto 18-03-16 08 30 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10" y="2162867"/>
            <a:ext cx="2399480" cy="3199306"/>
          </a:xfrm>
          <a:prstGeom prst="rect">
            <a:avLst/>
          </a:prstGeom>
        </p:spPr>
      </p:pic>
      <p:pic>
        <p:nvPicPr>
          <p:cNvPr id="8" name="Picture 7" descr="Foto 18-03-16 08 30 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14" y="2162867"/>
            <a:ext cx="3756521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7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2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in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v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erschillende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groepen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2029" y="5844516"/>
            <a:ext cx="515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err="1" smtClean="0">
                <a:solidFill>
                  <a:srgbClr val="471D6B"/>
                </a:solidFill>
                <a:latin typeface="Aller"/>
                <a:cs typeface="Aller"/>
              </a:rPr>
              <a:t>Bovenbouw</a:t>
            </a:r>
            <a:endParaRPr lang="en-US" sz="2800" i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pic>
        <p:nvPicPr>
          <p:cNvPr id="8" name="Picture 7" descr="Foto 18-03-16 08 30 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4" y="2162867"/>
            <a:ext cx="2399480" cy="3199306"/>
          </a:xfrm>
          <a:prstGeom prst="rect">
            <a:avLst/>
          </a:prstGeom>
        </p:spPr>
      </p:pic>
      <p:pic>
        <p:nvPicPr>
          <p:cNvPr id="9" name="Picture 8" descr="Foto 18-03-16 08 30 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10" y="2162867"/>
            <a:ext cx="2399480" cy="3199306"/>
          </a:xfrm>
          <a:prstGeom prst="rect">
            <a:avLst/>
          </a:prstGeom>
        </p:spPr>
      </p:pic>
      <p:pic>
        <p:nvPicPr>
          <p:cNvPr id="10" name="Picture 9" descr="Foto 18-03-16 08 30 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14" y="2162867"/>
            <a:ext cx="3756521" cy="3199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55140"/>
            <a:ext cx="9207208" cy="110008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72691" y="8640547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3"/>
            </a:pP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Film over </a:t>
            </a:r>
          </a:p>
          <a:p>
            <a:pPr algn="r"/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69392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1593E-6 -1.27168E-6 L 1.41593E-6 -1.12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137E-6 1.37772E-6 L -2.83137E-6 -1.00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1692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Programma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themamiddag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18-03-2016: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304610"/>
            <a:ext cx="8229600" cy="2092969"/>
          </a:xfrm>
        </p:spPr>
        <p:txBody>
          <a:bodyPr>
            <a:normAutofit/>
          </a:bodyPr>
          <a:lstStyle/>
          <a:p>
            <a:pPr marL="514350" indent="-514350" algn="ctr">
              <a:buFont typeface="+mj-ea"/>
              <a:buAutoNum type="circleNumDbPlain"/>
            </a:pPr>
            <a:r>
              <a:rPr lang="nl-NL" sz="2000" dirty="0">
                <a:solidFill>
                  <a:srgbClr val="471D6B"/>
                </a:solidFill>
              </a:rPr>
              <a:t>Leren leren binnen onze school</a:t>
            </a:r>
          </a:p>
          <a:p>
            <a:pPr marL="514350" indent="-514350" algn="ctr">
              <a:buFont typeface="+mj-ea"/>
              <a:buAutoNum type="circleNumDbPlain"/>
            </a:pPr>
            <a:r>
              <a:rPr lang="nl-NL" sz="2000" dirty="0" smtClean="0">
                <a:solidFill>
                  <a:srgbClr val="471D6B"/>
                </a:solidFill>
              </a:rPr>
              <a:t>Leren </a:t>
            </a:r>
            <a:r>
              <a:rPr lang="nl-NL" sz="2000" dirty="0">
                <a:solidFill>
                  <a:srgbClr val="471D6B"/>
                </a:solidFill>
              </a:rPr>
              <a:t>leren binnen de verschillende </a:t>
            </a:r>
            <a:r>
              <a:rPr lang="nl-NL" sz="2000" dirty="0" smtClean="0">
                <a:solidFill>
                  <a:srgbClr val="471D6B"/>
                </a:solidFill>
              </a:rPr>
              <a:t>groepen</a:t>
            </a:r>
            <a:endParaRPr lang="nl-NL" sz="2000" dirty="0">
              <a:solidFill>
                <a:srgbClr val="471D6B"/>
              </a:solidFill>
            </a:endParaRPr>
          </a:p>
          <a:p>
            <a:pPr marL="514350" indent="-514350" algn="ctr">
              <a:buFont typeface="+mj-ea"/>
              <a:buAutoNum type="circleNumDbPlain"/>
            </a:pPr>
            <a:r>
              <a:rPr lang="nl-NL" sz="2000" dirty="0" smtClean="0">
                <a:solidFill>
                  <a:srgbClr val="471D6B"/>
                </a:solidFill>
              </a:rPr>
              <a:t>Film over Leren Leren</a:t>
            </a:r>
          </a:p>
          <a:p>
            <a:pPr marL="514350" indent="-514350" algn="ctr">
              <a:buFont typeface="+mj-ea"/>
              <a:buAutoNum type="circleNumDbPlain"/>
            </a:pPr>
            <a:r>
              <a:rPr lang="nl-NL" sz="2000" dirty="0" smtClean="0">
                <a:solidFill>
                  <a:srgbClr val="471D6B"/>
                </a:solidFill>
              </a:rPr>
              <a:t>Mening van onze leerlingen</a:t>
            </a:r>
            <a:endParaRPr lang="nl-NL" sz="2000" dirty="0">
              <a:solidFill>
                <a:srgbClr val="471D6B"/>
              </a:solidFill>
            </a:endParaRPr>
          </a:p>
          <a:p>
            <a:pPr marL="514350" indent="-514350" algn="ctr">
              <a:buFont typeface="+mj-ea"/>
              <a:buAutoNum type="circleNumDbPlain"/>
            </a:pPr>
            <a:r>
              <a:rPr lang="nl-NL" sz="2000" dirty="0">
                <a:solidFill>
                  <a:srgbClr val="471D6B"/>
                </a:solidFill>
              </a:rPr>
              <a:t>Vragen?</a:t>
            </a:r>
          </a:p>
          <a:p>
            <a:pPr marL="514350" indent="-514350" algn="ctr">
              <a:buFont typeface="+mj-ea"/>
              <a:buAutoNum type="circleNumDbPlain"/>
            </a:pPr>
            <a:endParaRPr lang="en-US" sz="2000" dirty="0">
              <a:solidFill>
                <a:srgbClr val="471D6B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51"/>
            <a:ext cx="9207208" cy="11000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7995" y="3820748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/>
            </a:r>
            <a:b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</a:b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de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Latasteschool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70487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137E-6 -1.9325E-6 L -2.83137E-6 0.64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1874E-6 -1.82997E-7 L 3.01874E-6 0.56938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48"/>
            <a:ext cx="9207208" cy="110008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0987" y="911792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3"/>
            </a:pP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Film over </a:t>
            </a:r>
          </a:p>
          <a:p>
            <a:pPr algn="r"/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148443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48"/>
            <a:ext cx="9207208" cy="11000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0987" y="911792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4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Mening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van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leerlingen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78277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48"/>
            <a:ext cx="9207208" cy="11000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0987" y="911792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4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Mening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van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leerlingen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90598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48"/>
            <a:ext cx="9207208" cy="11000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0987" y="911792"/>
            <a:ext cx="515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 startAt="5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Vragen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?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28838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31692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Programma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themamiddag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18-03-2016: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304610"/>
            <a:ext cx="8229600" cy="2092969"/>
          </a:xfrm>
        </p:spPr>
        <p:txBody>
          <a:bodyPr>
            <a:normAutofit/>
          </a:bodyPr>
          <a:lstStyle/>
          <a:p>
            <a:pPr marL="514350" indent="-514350" algn="ctr">
              <a:buFont typeface="+mj-ea"/>
              <a:buAutoNum type="circleNumDbPlain"/>
            </a:pPr>
            <a:r>
              <a:rPr lang="nl-NL" sz="2000" dirty="0">
                <a:solidFill>
                  <a:srgbClr val="471D6B"/>
                </a:solidFill>
              </a:rPr>
              <a:t>Leren leren binnen onze school</a:t>
            </a:r>
          </a:p>
          <a:p>
            <a:pPr marL="514350" indent="-514350" algn="ctr">
              <a:buFont typeface="+mj-ea"/>
              <a:buAutoNum type="circleNumDbPlain"/>
            </a:pPr>
            <a:r>
              <a:rPr lang="nl-NL" sz="2000" dirty="0" smtClean="0">
                <a:solidFill>
                  <a:srgbClr val="471D6B"/>
                </a:solidFill>
              </a:rPr>
              <a:t>Leren </a:t>
            </a:r>
            <a:r>
              <a:rPr lang="nl-NL" sz="2000" dirty="0">
                <a:solidFill>
                  <a:srgbClr val="471D6B"/>
                </a:solidFill>
              </a:rPr>
              <a:t>leren binnen de verschillende </a:t>
            </a:r>
            <a:r>
              <a:rPr lang="nl-NL" sz="2000" dirty="0" smtClean="0">
                <a:solidFill>
                  <a:srgbClr val="471D6B"/>
                </a:solidFill>
              </a:rPr>
              <a:t>groepen</a:t>
            </a:r>
            <a:endParaRPr lang="nl-NL" sz="2000" dirty="0">
              <a:solidFill>
                <a:srgbClr val="471D6B"/>
              </a:solidFill>
            </a:endParaRPr>
          </a:p>
          <a:p>
            <a:pPr marL="514350" indent="-514350" algn="ctr">
              <a:buFont typeface="+mj-ea"/>
              <a:buAutoNum type="circleNumDbPlain"/>
            </a:pPr>
            <a:r>
              <a:rPr lang="nl-NL" sz="2000" dirty="0" smtClean="0">
                <a:solidFill>
                  <a:srgbClr val="471D6B"/>
                </a:solidFill>
              </a:rPr>
              <a:t>Film over Leren Leren</a:t>
            </a:r>
          </a:p>
          <a:p>
            <a:pPr marL="514350" indent="-514350" algn="ctr">
              <a:buFont typeface="+mj-ea"/>
              <a:buAutoNum type="circleNumDbPlain"/>
            </a:pPr>
            <a:r>
              <a:rPr lang="nl-NL" sz="2000" dirty="0" smtClean="0">
                <a:solidFill>
                  <a:srgbClr val="471D6B"/>
                </a:solidFill>
              </a:rPr>
              <a:t>Mening van onze leerlingen</a:t>
            </a:r>
            <a:endParaRPr lang="nl-NL" sz="2000" dirty="0">
              <a:solidFill>
                <a:srgbClr val="471D6B"/>
              </a:solidFill>
            </a:endParaRPr>
          </a:p>
          <a:p>
            <a:pPr marL="514350" indent="-514350" algn="ctr">
              <a:buFont typeface="+mj-ea"/>
              <a:buAutoNum type="circleNumDbPlain"/>
            </a:pPr>
            <a:r>
              <a:rPr lang="nl-NL" sz="2000" dirty="0">
                <a:solidFill>
                  <a:srgbClr val="471D6B"/>
                </a:solidFill>
              </a:rPr>
              <a:t>Vragen?</a:t>
            </a:r>
          </a:p>
          <a:p>
            <a:pPr marL="514350" indent="-514350" algn="ctr">
              <a:buFont typeface="+mj-ea"/>
              <a:buAutoNum type="circleNumDbPlain"/>
            </a:pPr>
            <a:endParaRPr lang="en-US" sz="2000" dirty="0">
              <a:solidFill>
                <a:srgbClr val="471D6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5550"/>
            <a:ext cx="9207208" cy="11000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0291" y="7227573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0220" y="3163495"/>
            <a:ext cx="591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i="1" dirty="0">
                <a:solidFill>
                  <a:srgbClr val="471D6B"/>
                </a:solidFill>
              </a:rPr>
              <a:t>Stappen die de </a:t>
            </a:r>
            <a:r>
              <a:rPr lang="nl-NL" sz="2400" i="1" dirty="0" err="1">
                <a:solidFill>
                  <a:srgbClr val="471D6B"/>
                </a:solidFill>
              </a:rPr>
              <a:t>Latasteschool</a:t>
            </a:r>
            <a:r>
              <a:rPr lang="nl-NL" sz="2400" i="1" dirty="0">
                <a:solidFill>
                  <a:srgbClr val="471D6B"/>
                </a:solidFill>
              </a:rPr>
              <a:t> genomen heeft: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858000"/>
            <a:ext cx="9144000" cy="3022523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825425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1. Masterclass Leren Leren gevolgd</a:t>
            </a:r>
            <a:endParaRPr lang="nl-NL" sz="2800" b="1" dirty="0">
              <a:solidFill>
                <a:srgbClr val="471D6B"/>
              </a:solidFill>
              <a:latin typeface="Aller"/>
              <a:cs typeface="Aller"/>
            </a:endParaRPr>
          </a:p>
          <a:p>
            <a:pPr lvl="0" algn="ctr"/>
            <a:endParaRPr lang="nl-NL" sz="2800" b="1" dirty="0">
              <a:solidFill>
                <a:srgbClr val="471D6B"/>
              </a:solidFill>
              <a:latin typeface="Aller"/>
              <a:cs typeface="Aller"/>
            </a:endParaRPr>
          </a:p>
          <a:p>
            <a:pPr marL="342900" lvl="0" indent="-342900" algn="ctr">
              <a:buFontTx/>
              <a:buChar char="-"/>
            </a:pPr>
            <a:r>
              <a:rPr lang="nl-NL" sz="2400" dirty="0">
                <a:solidFill>
                  <a:srgbClr val="471D6B"/>
                </a:solidFill>
                <a:latin typeface="Aller"/>
                <a:cs typeface="Aller"/>
              </a:rPr>
              <a:t>Visie van Leren Leren besproken</a:t>
            </a:r>
          </a:p>
        </p:txBody>
      </p:sp>
    </p:spTree>
    <p:extLst>
      <p:ext uri="{BB962C8B-B14F-4D97-AF65-F5344CB8AC3E}">
        <p14:creationId xmlns:p14="http://schemas.microsoft.com/office/powerpoint/2010/main" val="174534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673E-7 -1.12344E-6 L -1.28673E-7 -1.252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234E-6 -4.62642E-8 L 3.25234E-6 -0.91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85E-6 -3.47907E-6 L 3.55085E-6 -0.4110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6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666E-6 -4.58015E-7 L 2.01666E-6 -0.4362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8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27897"/>
            <a:ext cx="9144000" cy="3022523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719657"/>
            <a:ext cx="91439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2. Schoolstandaard bepalen</a:t>
            </a:r>
          </a:p>
          <a:p>
            <a:pPr lvl="0" algn="ctr"/>
            <a:endParaRPr lang="nl-NL" sz="2800" b="1" dirty="0" smtClean="0">
              <a:solidFill>
                <a:srgbClr val="471D6B"/>
              </a:solidFill>
              <a:latin typeface="Aller"/>
              <a:cs typeface="Aller"/>
            </a:endParaRPr>
          </a:p>
          <a:p>
            <a:pPr marL="457200" lvl="0" indent="-457200" algn="ctr">
              <a:buFontTx/>
              <a:buChar char="-"/>
            </a:pPr>
            <a:r>
              <a:rPr lang="nl-NL" sz="2400" dirty="0" smtClean="0">
                <a:solidFill>
                  <a:srgbClr val="471D6B"/>
                </a:solidFill>
                <a:latin typeface="Aller"/>
                <a:cs typeface="Aller"/>
              </a:rPr>
              <a:t>Ambitie die de school wilt halen</a:t>
            </a:r>
          </a:p>
          <a:p>
            <a:pPr marL="457200" lvl="0" indent="-457200" algn="ctr">
              <a:buFontTx/>
              <a:buChar char="-"/>
            </a:pPr>
            <a:r>
              <a:rPr lang="nl-NL" sz="2400" dirty="0" smtClean="0">
                <a:solidFill>
                  <a:srgbClr val="471D6B"/>
                </a:solidFill>
                <a:latin typeface="Aller"/>
                <a:cs typeface="Aller"/>
              </a:rPr>
              <a:t>Schoolstandaard kan per school verschillen</a:t>
            </a:r>
            <a:endParaRPr lang="nl-NL" sz="24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0220" y="3163495"/>
            <a:ext cx="591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i="1" dirty="0">
                <a:solidFill>
                  <a:srgbClr val="471D6B"/>
                </a:solidFill>
              </a:rPr>
              <a:t>Stappen die de </a:t>
            </a:r>
            <a:r>
              <a:rPr lang="nl-NL" sz="2400" i="1" dirty="0" err="1">
                <a:solidFill>
                  <a:srgbClr val="471D6B"/>
                </a:solidFill>
              </a:rPr>
              <a:t>Latasteschool</a:t>
            </a:r>
            <a:r>
              <a:rPr lang="nl-NL" sz="2400" i="1" dirty="0">
                <a:solidFill>
                  <a:srgbClr val="471D6B"/>
                </a:solidFill>
              </a:rPr>
              <a:t> genomen heeft: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37164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27897"/>
            <a:ext cx="9144000" cy="3022523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0220" y="3163495"/>
            <a:ext cx="591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i="1" dirty="0">
                <a:solidFill>
                  <a:srgbClr val="471D6B"/>
                </a:solidFill>
              </a:rPr>
              <a:t>Stappen die de </a:t>
            </a:r>
            <a:r>
              <a:rPr lang="nl-NL" sz="2400" i="1" dirty="0" err="1">
                <a:solidFill>
                  <a:srgbClr val="471D6B"/>
                </a:solidFill>
              </a:rPr>
              <a:t>Latasteschool</a:t>
            </a:r>
            <a:r>
              <a:rPr lang="nl-NL" sz="2400" i="1" dirty="0">
                <a:solidFill>
                  <a:srgbClr val="471D6B"/>
                </a:solidFill>
              </a:rPr>
              <a:t> genomen heeft: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719657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3. Teamscholing</a:t>
            </a:r>
          </a:p>
          <a:p>
            <a:pPr lvl="0" algn="ctr"/>
            <a:endParaRPr lang="nl-NL" sz="2800" b="1" dirty="0" smtClean="0">
              <a:solidFill>
                <a:srgbClr val="471D6B"/>
              </a:solidFill>
              <a:latin typeface="Aller"/>
              <a:cs typeface="Aller"/>
            </a:endParaRPr>
          </a:p>
          <a:p>
            <a:pPr marL="342900" lvl="0" indent="-342900" algn="ctr">
              <a:buFontTx/>
              <a:buChar char="-"/>
            </a:pPr>
            <a:r>
              <a:rPr lang="nl-NL" sz="2400" dirty="0" smtClean="0">
                <a:solidFill>
                  <a:srgbClr val="471D6B"/>
                </a:solidFill>
                <a:latin typeface="Aller"/>
                <a:cs typeface="Aller"/>
              </a:rPr>
              <a:t>Visie van Leren Leren besproken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145610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27897"/>
            <a:ext cx="9144000" cy="3022523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4021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4. Vanuit de leerlijn ‘’Leren Leren’’ van</a:t>
            </a:r>
          </a:p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CED groep kinderen inschalen.</a:t>
            </a:r>
            <a:endParaRPr lang="nl-NL" sz="2800" b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0220" y="3163495"/>
            <a:ext cx="591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i="1" dirty="0">
                <a:solidFill>
                  <a:srgbClr val="471D6B"/>
                </a:solidFill>
              </a:rPr>
              <a:t>Stappen die de </a:t>
            </a:r>
            <a:r>
              <a:rPr lang="nl-NL" sz="2400" i="1" dirty="0" err="1">
                <a:solidFill>
                  <a:srgbClr val="471D6B"/>
                </a:solidFill>
              </a:rPr>
              <a:t>Latasteschool</a:t>
            </a:r>
            <a:r>
              <a:rPr lang="nl-NL" sz="2400" i="1" dirty="0">
                <a:solidFill>
                  <a:srgbClr val="471D6B"/>
                </a:solidFill>
              </a:rPr>
              <a:t> genomen heeft: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105345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60220" y="3163495"/>
            <a:ext cx="591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i="1" dirty="0">
                <a:solidFill>
                  <a:srgbClr val="471D6B"/>
                </a:solidFill>
              </a:rPr>
              <a:t>Stappen die de </a:t>
            </a:r>
            <a:r>
              <a:rPr lang="nl-NL" sz="2400" i="1" dirty="0" err="1">
                <a:solidFill>
                  <a:srgbClr val="471D6B"/>
                </a:solidFill>
              </a:rPr>
              <a:t>Latasteschool</a:t>
            </a:r>
            <a:r>
              <a:rPr lang="nl-NL" sz="2400" i="1" dirty="0">
                <a:solidFill>
                  <a:srgbClr val="471D6B"/>
                </a:solidFill>
              </a:rPr>
              <a:t> genomen heeft: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27897"/>
            <a:ext cx="9144000" cy="3022523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4021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4. Vanuit de leerlijn ‘’Leren Leren’’ van</a:t>
            </a:r>
          </a:p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CED groep kinderen inschalen.</a:t>
            </a:r>
            <a:endParaRPr lang="nl-NL" sz="2800" b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050420"/>
            <a:ext cx="9144000" cy="10633018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0561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Inschalingsformulier</a:t>
            </a:r>
            <a:endParaRPr lang="nl-NL" sz="2800" b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pic>
        <p:nvPicPr>
          <p:cNvPr id="10" name="Picture 9" descr="inschalingslijst leren leren_Pagin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8569078"/>
            <a:ext cx="7557025" cy="534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1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9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8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1.0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55556E-6 L -4.44444E-6 -1.15695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1874E-6 3.0282E-6 L -3.01874E-6 -1.054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60220" y="2881275"/>
            <a:ext cx="591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i="1" dirty="0">
                <a:solidFill>
                  <a:srgbClr val="471D6B"/>
                </a:solidFill>
              </a:rPr>
              <a:t>Stappen die de </a:t>
            </a:r>
            <a:r>
              <a:rPr lang="nl-NL" sz="2400" i="1" dirty="0" err="1">
                <a:solidFill>
                  <a:srgbClr val="471D6B"/>
                </a:solidFill>
              </a:rPr>
              <a:t>Latasteschool</a:t>
            </a:r>
            <a:r>
              <a:rPr lang="nl-NL" sz="2400" i="1" dirty="0">
                <a:solidFill>
                  <a:srgbClr val="471D6B"/>
                </a:solidFill>
              </a:rPr>
              <a:t> genomen heeft: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253111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08157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Inschalingsformulier</a:t>
            </a:r>
            <a:endParaRPr lang="nl-NL" sz="2800" b="1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06587"/>
            <a:ext cx="9144000" cy="4406588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nschalingslijst leren leren_Pagin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330522"/>
            <a:ext cx="7557025" cy="5343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3482480"/>
            <a:ext cx="91439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5. </a:t>
            </a:r>
            <a:r>
              <a:rPr lang="nl-NL" sz="2800" b="1" dirty="0">
                <a:solidFill>
                  <a:srgbClr val="471D6B"/>
                </a:solidFill>
                <a:latin typeface="Aller"/>
                <a:cs typeface="Aller"/>
              </a:rPr>
              <a:t>Vanuit de inschaling worden de kinderen </a:t>
            </a:r>
            <a:endParaRPr lang="nl-NL" sz="2800" b="1" dirty="0" smtClean="0">
              <a:solidFill>
                <a:srgbClr val="471D6B"/>
              </a:solidFill>
              <a:latin typeface="Aller"/>
              <a:cs typeface="Aller"/>
            </a:endParaRPr>
          </a:p>
          <a:p>
            <a:pPr lvl="0"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ingevoerd </a:t>
            </a:r>
            <a:r>
              <a:rPr lang="nl-NL" sz="2800" b="1" dirty="0">
                <a:solidFill>
                  <a:srgbClr val="471D6B"/>
                </a:solidFill>
                <a:latin typeface="Aller"/>
                <a:cs typeface="Aller"/>
              </a:rPr>
              <a:t>in de PO-planner</a:t>
            </a:r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.</a:t>
            </a:r>
          </a:p>
          <a:p>
            <a:pPr lvl="0" algn="ctr"/>
            <a:endParaRPr lang="nl-NL" sz="2800" dirty="0">
              <a:solidFill>
                <a:srgbClr val="471D6B"/>
              </a:solidFill>
              <a:latin typeface="Aller"/>
              <a:cs typeface="Aller"/>
            </a:endParaRPr>
          </a:p>
          <a:p>
            <a:pPr algn="ctr"/>
            <a:r>
              <a:rPr lang="nl-NL" sz="2400" dirty="0">
                <a:solidFill>
                  <a:srgbClr val="471D6B"/>
                </a:solidFill>
                <a:latin typeface="Aller"/>
                <a:cs typeface="Aller"/>
              </a:rPr>
              <a:t>PO- planner is een instrument waar de leerkrachten </a:t>
            </a:r>
            <a:endParaRPr lang="nl-NL" sz="2400" dirty="0" smtClean="0">
              <a:solidFill>
                <a:srgbClr val="471D6B"/>
              </a:solidFill>
              <a:latin typeface="Aller"/>
              <a:cs typeface="Aller"/>
            </a:endParaRPr>
          </a:p>
          <a:p>
            <a:pPr algn="ctr"/>
            <a:r>
              <a:rPr lang="nl-NL" sz="2400" dirty="0" smtClean="0">
                <a:solidFill>
                  <a:srgbClr val="471D6B"/>
                </a:solidFill>
                <a:latin typeface="Aller"/>
                <a:cs typeface="Aller"/>
              </a:rPr>
              <a:t>kunnen </a:t>
            </a:r>
            <a:r>
              <a:rPr lang="nl-NL" sz="2400" dirty="0">
                <a:solidFill>
                  <a:srgbClr val="471D6B"/>
                </a:solidFill>
                <a:latin typeface="Aller"/>
                <a:cs typeface="Aller"/>
              </a:rPr>
              <a:t>zien of de leerling het juiste niveau voor zijn uitstroombestemming heeft.</a:t>
            </a:r>
          </a:p>
        </p:txBody>
      </p:sp>
    </p:spTree>
    <p:extLst>
      <p:ext uri="{BB962C8B-B14F-4D97-AF65-F5344CB8AC3E}">
        <p14:creationId xmlns:p14="http://schemas.microsoft.com/office/powerpoint/2010/main" val="407277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556E-6 L 4.16667E-6 1.09468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8778E-17 L -3.61111E-6 0.90533 " pathEditMode="relative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92593E-6 L -4.44444E-6 1.18101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1.0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9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1.18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 animBg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7455"/>
            <a:ext cx="9144000" cy="3704989"/>
          </a:xfrm>
          <a:prstGeom prst="rect">
            <a:avLst/>
          </a:prstGeom>
          <a:solidFill>
            <a:srgbClr val="B7CB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221773"/>
            <a:ext cx="91439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6"/>
            </a:pPr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Vanuit </a:t>
            </a:r>
            <a:r>
              <a:rPr lang="nl-NL" sz="2800" b="1" dirty="0">
                <a:solidFill>
                  <a:srgbClr val="471D6B"/>
                </a:solidFill>
                <a:latin typeface="Aller"/>
                <a:cs typeface="Aller"/>
              </a:rPr>
              <a:t>de gegevens van de PO-planner </a:t>
            </a:r>
            <a:endParaRPr lang="nl-NL" sz="2800" b="1" dirty="0" smtClean="0">
              <a:solidFill>
                <a:srgbClr val="471D6B"/>
              </a:solidFill>
              <a:latin typeface="Aller"/>
              <a:cs typeface="Aller"/>
            </a:endParaRPr>
          </a:p>
          <a:p>
            <a:pPr algn="ctr"/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worden </a:t>
            </a:r>
            <a:r>
              <a:rPr lang="nl-NL" sz="2800" b="1" dirty="0">
                <a:solidFill>
                  <a:srgbClr val="471D6B"/>
                </a:solidFill>
                <a:latin typeface="Aller"/>
                <a:cs typeface="Aller"/>
              </a:rPr>
              <a:t>de groepsplannen gemaakt</a:t>
            </a:r>
            <a:r>
              <a:rPr lang="nl-NL" sz="2800" b="1" dirty="0" smtClean="0">
                <a:solidFill>
                  <a:srgbClr val="471D6B"/>
                </a:solidFill>
                <a:latin typeface="Aller"/>
                <a:cs typeface="Aller"/>
              </a:rPr>
              <a:t>.</a:t>
            </a:r>
          </a:p>
          <a:p>
            <a:pPr algn="ctr"/>
            <a:endParaRPr lang="nl-NL" sz="2800" b="1" dirty="0">
              <a:solidFill>
                <a:srgbClr val="471D6B"/>
              </a:solidFill>
              <a:latin typeface="Aller"/>
              <a:cs typeface="Aller"/>
            </a:endParaRPr>
          </a:p>
          <a:p>
            <a:pPr algn="ctr"/>
            <a:r>
              <a:rPr lang="nl-NL" sz="2400" dirty="0">
                <a:solidFill>
                  <a:srgbClr val="471D6B"/>
                </a:solidFill>
                <a:latin typeface="Aller"/>
                <a:cs typeface="Aller"/>
              </a:rPr>
              <a:t>           </a:t>
            </a:r>
            <a:r>
              <a:rPr lang="nl-NL" sz="2400" dirty="0" smtClean="0">
                <a:solidFill>
                  <a:srgbClr val="471D6B"/>
                </a:solidFill>
                <a:latin typeface="Aller"/>
                <a:cs typeface="Aller"/>
              </a:rPr>
              <a:t>-     Binnen </a:t>
            </a:r>
            <a:r>
              <a:rPr lang="nl-NL" sz="2400" dirty="0">
                <a:solidFill>
                  <a:srgbClr val="471D6B"/>
                </a:solidFill>
                <a:latin typeface="Aller"/>
                <a:cs typeface="Aller"/>
              </a:rPr>
              <a:t>de groepsplannen worden de praktische </a:t>
            </a:r>
            <a:endParaRPr lang="nl-NL" sz="2400" dirty="0" smtClean="0">
              <a:solidFill>
                <a:srgbClr val="471D6B"/>
              </a:solidFill>
              <a:latin typeface="Aller"/>
              <a:cs typeface="Aller"/>
            </a:endParaRPr>
          </a:p>
          <a:p>
            <a:pPr algn="ctr"/>
            <a:r>
              <a:rPr lang="nl-NL" sz="2400" dirty="0" smtClean="0">
                <a:solidFill>
                  <a:srgbClr val="471D6B"/>
                </a:solidFill>
                <a:latin typeface="Aller"/>
                <a:cs typeface="Aller"/>
              </a:rPr>
              <a:t>zaken </a:t>
            </a:r>
            <a:r>
              <a:rPr lang="nl-NL" sz="2400" dirty="0">
                <a:solidFill>
                  <a:srgbClr val="471D6B"/>
                </a:solidFill>
                <a:latin typeface="Aller"/>
                <a:cs typeface="Aller"/>
              </a:rPr>
              <a:t>beschreven</a:t>
            </a:r>
            <a:r>
              <a:rPr lang="nl-NL" sz="2400" dirty="0" smtClean="0">
                <a:solidFill>
                  <a:srgbClr val="471D6B"/>
                </a:solidFill>
                <a:latin typeface="Aller"/>
                <a:cs typeface="Aller"/>
              </a:rPr>
              <a:t>.</a:t>
            </a:r>
          </a:p>
          <a:p>
            <a:pPr algn="ctr"/>
            <a:endParaRPr lang="nl-NL" sz="2400" dirty="0">
              <a:solidFill>
                <a:srgbClr val="471D6B"/>
              </a:solidFill>
              <a:latin typeface="Aller"/>
              <a:cs typeface="All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0220" y="2881275"/>
            <a:ext cx="591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i="1" dirty="0">
                <a:solidFill>
                  <a:srgbClr val="471D6B"/>
                </a:solidFill>
              </a:rPr>
              <a:t>Stappen die de </a:t>
            </a:r>
            <a:r>
              <a:rPr lang="nl-NL" sz="2400" i="1" dirty="0" err="1">
                <a:solidFill>
                  <a:srgbClr val="471D6B"/>
                </a:solidFill>
              </a:rPr>
              <a:t>Latasteschool</a:t>
            </a:r>
            <a:r>
              <a:rPr lang="nl-NL" sz="2400" i="1" dirty="0">
                <a:solidFill>
                  <a:srgbClr val="471D6B"/>
                </a:solidFill>
              </a:rPr>
              <a:t> genomen heeft: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0291" y="954840"/>
            <a:ext cx="515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>
              <a:buFont typeface="+mj-ea"/>
              <a:buAutoNum type="circleNumDbPlain"/>
            </a:pP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Leren</a:t>
            </a:r>
            <a:r>
              <a:rPr lang="en-US" sz="2800" dirty="0">
                <a:solidFill>
                  <a:srgbClr val="471D6B"/>
                </a:solidFill>
                <a:latin typeface="Aller"/>
                <a:cs typeface="Aller"/>
              </a:rPr>
              <a:t> 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binnen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</a:t>
            </a:r>
          </a:p>
          <a:p>
            <a:pPr algn="r"/>
            <a:r>
              <a:rPr lang="en-US" sz="2800" dirty="0" err="1">
                <a:solidFill>
                  <a:srgbClr val="471D6B"/>
                </a:solidFill>
                <a:latin typeface="Aller"/>
                <a:cs typeface="Aller"/>
              </a:rPr>
              <a:t>o</a:t>
            </a:r>
            <a:r>
              <a:rPr lang="en-US" sz="2800" dirty="0" err="1" smtClean="0">
                <a:solidFill>
                  <a:srgbClr val="471D6B"/>
                </a:solidFill>
                <a:latin typeface="Aller"/>
                <a:cs typeface="Aller"/>
              </a:rPr>
              <a:t>nze</a:t>
            </a:r>
            <a:r>
              <a:rPr lang="en-US" sz="2800" dirty="0" smtClean="0">
                <a:solidFill>
                  <a:srgbClr val="471D6B"/>
                </a:solidFill>
                <a:latin typeface="Aller"/>
                <a:cs typeface="Aller"/>
              </a:rPr>
              <a:t> school</a:t>
            </a:r>
            <a:endParaRPr lang="en-US" sz="2800" dirty="0">
              <a:solidFill>
                <a:srgbClr val="471D6B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166051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523</Words>
  <Application>Microsoft Macintosh PowerPoint</Application>
  <PresentationFormat>Diavoorstelling (4:3)</PresentationFormat>
  <Paragraphs>130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Leren leren</dc:title>
  <dc:creator>Raymond van den Raadt</dc:creator>
  <cp:lastModifiedBy>Philippe Meertens</cp:lastModifiedBy>
  <cp:revision>134</cp:revision>
  <dcterms:created xsi:type="dcterms:W3CDTF">2016-03-18T10:52:45Z</dcterms:created>
  <dcterms:modified xsi:type="dcterms:W3CDTF">2016-04-06T12:04:16Z</dcterms:modified>
</cp:coreProperties>
</file>