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  <p:sldMasterId id="2147483676" r:id="rId2"/>
    <p:sldMasterId id="2147483720" r:id="rId3"/>
    <p:sldMasterId id="2147483736" r:id="rId4"/>
    <p:sldMasterId id="2147483683" r:id="rId5"/>
  </p:sldMasterIdLst>
  <p:handoutMasterIdLst>
    <p:handoutMasterId r:id="rId16"/>
  </p:handoutMasterIdLst>
  <p:sldIdLst>
    <p:sldId id="258" r:id="rId6"/>
    <p:sldId id="260" r:id="rId7"/>
    <p:sldId id="264" r:id="rId8"/>
    <p:sldId id="259" r:id="rId9"/>
    <p:sldId id="268" r:id="rId10"/>
    <p:sldId id="265" r:id="rId11"/>
    <p:sldId id="267" r:id="rId12"/>
    <p:sldId id="262" r:id="rId13"/>
    <p:sldId id="272" r:id="rId14"/>
    <p:sldId id="276" r:id="rId15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8BC"/>
    <a:srgbClr val="CCB9CB"/>
    <a:srgbClr val="F0E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ijl, gemiddel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Stijl, gemiddeld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ijl, gemiddeld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Stijl, thema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Stijl, thema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34" autoAdjust="0"/>
  </p:normalViewPr>
  <p:slideViewPr>
    <p:cSldViewPr snapToGrid="0" snapToObjects="1">
      <p:cViewPr varScale="1">
        <p:scale>
          <a:sx n="162" d="100"/>
          <a:sy n="162" d="100"/>
        </p:scale>
        <p:origin x="-12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1FCA4-C9AB-EB42-A0BB-24C1B6E36C4A}" type="datetimeFigureOut">
              <a:rPr lang="nl-NL"/>
              <a:pPr/>
              <a:t>07-04-16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61418-4B96-AD4E-878A-918ED40BD8EB}" type="slidenum">
              <a:rPr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5744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+ ondertitel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7798"/>
            <a:ext cx="7772400" cy="2472654"/>
          </a:xfrm>
        </p:spPr>
        <p:txBody>
          <a:bodyPr>
            <a:noAutofit/>
          </a:bodyPr>
          <a:lstStyle>
            <a:lvl1pPr algn="l">
              <a:defRPr sz="5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85800" y="3600451"/>
            <a:ext cx="7772400" cy="203834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743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">
    <p:bg>
      <p:bgPr>
        <a:solidFill>
          <a:srgbClr val="DBE8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199" y="496965"/>
            <a:ext cx="8244000" cy="5400000"/>
          </a:xfrm>
        </p:spPr>
        <p:txBody>
          <a:bodyPr>
            <a:noAutofit/>
          </a:bodyPr>
          <a:lstStyle>
            <a:lvl1pPr marL="0" indent="0" algn="l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6303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199" y="496965"/>
            <a:ext cx="8244000" cy="5400000"/>
          </a:xfrm>
        </p:spPr>
        <p:txBody>
          <a:bodyPr>
            <a:noAutofit/>
          </a:bodyPr>
          <a:lstStyle>
            <a:lvl1pPr marL="0" indent="0" algn="l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94936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199" y="496965"/>
            <a:ext cx="8244000" cy="5400000"/>
          </a:xfrm>
        </p:spPr>
        <p:txBody>
          <a:bodyPr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6886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oord of zin">
    <p:bg>
      <p:bgPr>
        <a:solidFill>
          <a:srgbClr val="CC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199" y="496965"/>
            <a:ext cx="8244000" cy="5400000"/>
          </a:xfrm>
        </p:spPr>
        <p:txBody>
          <a:bodyPr>
            <a:noAutofit/>
          </a:bodyPr>
          <a:lstStyle>
            <a:lvl1pPr marL="0" indent="0" algn="ctr">
              <a:buNone/>
              <a:defRPr sz="8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06593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oord of zin">
    <p:bg>
      <p:bgPr>
        <a:solidFill>
          <a:srgbClr val="DBE8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199" y="496965"/>
            <a:ext cx="8244000" cy="5400000"/>
          </a:xfrm>
        </p:spPr>
        <p:txBody>
          <a:bodyPr>
            <a:noAutofit/>
          </a:bodyPr>
          <a:lstStyle>
            <a:lvl1pPr marL="0" indent="0" algn="ctr">
              <a:buNone/>
              <a:defRPr sz="8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92512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oord of zi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199" y="496965"/>
            <a:ext cx="8244000" cy="5400000"/>
          </a:xfrm>
        </p:spPr>
        <p:txBody>
          <a:bodyPr>
            <a:noAutofit/>
          </a:bodyPr>
          <a:lstStyle>
            <a:lvl1pPr marL="0" indent="0" algn="ctr">
              <a:buNone/>
              <a:defRPr sz="8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72779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oord of zi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199" y="496965"/>
            <a:ext cx="8244000" cy="5400000"/>
          </a:xfrm>
        </p:spPr>
        <p:txBody>
          <a:bodyPr>
            <a:noAutofit/>
          </a:bodyPr>
          <a:lstStyle>
            <a:lvl1pPr marL="0" indent="0" algn="ctr">
              <a:buNone/>
              <a:defRPr sz="8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08030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LO_LAT_LOGO_rg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7999" y="1396445"/>
            <a:ext cx="14586670" cy="414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29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-vullend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19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+ ondertitel_gekleu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7798"/>
            <a:ext cx="7772400" cy="2472654"/>
          </a:xfrm>
        </p:spPr>
        <p:txBody>
          <a:bodyPr>
            <a:no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85800" y="3600451"/>
            <a:ext cx="7772400" cy="203834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704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tekst/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94671"/>
          </a:xfrm>
        </p:spPr>
        <p:txBody>
          <a:bodyPr/>
          <a:lstStyle/>
          <a:p>
            <a:pPr lvl="0"/>
            <a:r>
              <a:rPr lang="nl-NL" dirty="0"/>
              <a:t>Klik om de tekststijl van het model te </a:t>
            </a:r>
            <a:r>
              <a:rPr lang="nl-NL" dirty="0" smtClean="0"/>
              <a:t>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898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/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734739"/>
            <a:ext cx="8229600" cy="5036927"/>
          </a:xfrm>
        </p:spPr>
        <p:txBody>
          <a:bodyPr/>
          <a:lstStyle/>
          <a:p>
            <a:pPr lvl="0"/>
            <a:r>
              <a:rPr lang="nl-NL" dirty="0"/>
              <a:t>Klik om de tekststijl van het model te </a:t>
            </a:r>
            <a:r>
              <a:rPr lang="nl-NL" dirty="0" smtClean="0"/>
              <a:t>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467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Titel + 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96791"/>
          </a:xfrm>
        </p:spPr>
        <p:txBody>
          <a:bodyPr/>
          <a:lstStyle>
            <a:lvl1pPr marL="0" indent="0" algn="l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tekststijl van </a:t>
            </a:r>
            <a:r>
              <a:rPr lang="nl-NL" dirty="0" smtClean="0"/>
              <a:t>het model </a:t>
            </a:r>
            <a:r>
              <a:rPr lang="nl-NL" dirty="0"/>
              <a:t>te </a:t>
            </a:r>
            <a:r>
              <a:rPr lang="nl-NL" dirty="0" smtClean="0"/>
              <a:t>bewerken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96791"/>
          </a:xfrm>
        </p:spPr>
        <p:txBody>
          <a:bodyPr/>
          <a:lstStyle>
            <a:lvl1pPr marL="0" indent="0" algn="l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tekststijl van </a:t>
            </a:r>
            <a:r>
              <a:rPr lang="nl-NL" dirty="0" smtClean="0"/>
              <a:t>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50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1297" y="398856"/>
            <a:ext cx="8249278" cy="51956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1297" y="5982874"/>
            <a:ext cx="6496153" cy="5038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0794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oord of z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199" y="496965"/>
            <a:ext cx="8244000" cy="5400000"/>
          </a:xfrm>
        </p:spPr>
        <p:txBody>
          <a:bodyPr>
            <a:noAutofit/>
          </a:bodyPr>
          <a:lstStyle>
            <a:lvl1pPr marL="0" indent="0" algn="ctr">
              <a:buNone/>
              <a:defRPr sz="8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8544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199" y="496965"/>
            <a:ext cx="8244000" cy="5400000"/>
          </a:xfrm>
        </p:spPr>
        <p:txBody>
          <a:bodyPr>
            <a:noAutofit/>
          </a:bodyPr>
          <a:lstStyle>
            <a:lvl1pPr marL="0" indent="0" algn="l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8638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">
    <p:bg>
      <p:bgPr>
        <a:solidFill>
          <a:srgbClr val="CC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199" y="496965"/>
            <a:ext cx="8244000" cy="5400000"/>
          </a:xfrm>
        </p:spPr>
        <p:txBody>
          <a:bodyPr>
            <a:noAutofit/>
          </a:bodyPr>
          <a:lstStyle>
            <a:lvl1pPr marL="0" indent="0" algn="l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7764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8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theme" Target="../theme/theme4.xml"/><Relationship Id="rId10" Type="http://schemas.openxmlformats.org/officeDocument/2006/relationships/image" Target="../media/image2.emf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493324"/>
            <a:ext cx="8229600" cy="924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pic>
        <p:nvPicPr>
          <p:cNvPr id="5" name="Afbeelding 4" descr="ALO_LAT_LOGO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33" y="5886726"/>
            <a:ext cx="2917167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1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56B35C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493324"/>
            <a:ext cx="8229600" cy="924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nl-NL" dirty="0"/>
          </a:p>
        </p:txBody>
      </p:sp>
      <p:pic>
        <p:nvPicPr>
          <p:cNvPr id="4" name="Afbeelding 3" descr="ALO_LAT_LOGOzonderbol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33" y="5897770"/>
            <a:ext cx="2917167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2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56B35C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493324"/>
            <a:ext cx="8229600" cy="924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pic>
        <p:nvPicPr>
          <p:cNvPr id="5" name="Afbeelding 4" descr="ALO_LAT_LOGO_rgb.pd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33" y="5886726"/>
            <a:ext cx="2917167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4" r:id="rId3"/>
    <p:sldLayoutId id="2147483727" r:id="rId4"/>
    <p:sldLayoutId id="2147483757" r:id="rId5"/>
    <p:sldLayoutId id="214748375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56B35C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493324"/>
            <a:ext cx="8229600" cy="924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nl-NL" dirty="0"/>
          </a:p>
        </p:txBody>
      </p:sp>
      <p:pic>
        <p:nvPicPr>
          <p:cNvPr id="5" name="Afbeelding 4" descr="ALO_LAT_LOGOzonderbol_rgb.pd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33" y="5897770"/>
            <a:ext cx="2917167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0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4" r:id="rId5"/>
    <p:sldLayoutId id="2147483745" r:id="rId6"/>
    <p:sldLayoutId id="2147483746" r:id="rId7"/>
    <p:sldLayoutId id="2147483747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56B35C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03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48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56B35C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67" y="4552632"/>
            <a:ext cx="4682134" cy="214597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02" y="712825"/>
            <a:ext cx="3652668" cy="2739502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4572000" y="105747"/>
            <a:ext cx="3701070" cy="11171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Welkom</a:t>
            </a:r>
            <a:endParaRPr lang="nl-N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8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 </a:t>
            </a:r>
            <a:r>
              <a:rPr lang="nl-NL" dirty="0" smtClean="0">
                <a:solidFill>
                  <a:schemeClr val="tx1"/>
                </a:solidFill>
              </a:rPr>
              <a:t>Tot slot</a:t>
            </a:r>
            <a:r>
              <a:rPr lang="nl-NL" dirty="0">
                <a:solidFill>
                  <a:schemeClr val="tx1"/>
                </a:solidFill>
              </a:rPr>
              <a:t/>
            </a:r>
            <a:br>
              <a:rPr lang="nl-NL" dirty="0">
                <a:solidFill>
                  <a:schemeClr val="tx1"/>
                </a:solidFill>
              </a:rPr>
            </a:b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7" name="Picture 5" descr="MPj04386250000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221" y="320040"/>
            <a:ext cx="3806190" cy="57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/>
        </p:nvSpPr>
        <p:spPr>
          <a:xfrm>
            <a:off x="720090" y="1417637"/>
            <a:ext cx="504063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nl-NL" sz="3600" i="1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nl-NL" sz="3600" i="1" dirty="0">
              <a:solidFill>
                <a:schemeClr val="tx2"/>
              </a:solidFill>
            </a:endParaRPr>
          </a:p>
          <a:p>
            <a:pPr>
              <a:defRPr/>
            </a:pPr>
            <a:endParaRPr lang="nl-NL" sz="3600" i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nl-NL" sz="3600" i="1" dirty="0" smtClean="0">
                <a:solidFill>
                  <a:schemeClr val="tx2"/>
                </a:solidFill>
              </a:rPr>
              <a:t>“We </a:t>
            </a:r>
            <a:r>
              <a:rPr lang="nl-NL" sz="3600" i="1" dirty="0">
                <a:solidFill>
                  <a:schemeClr val="tx2"/>
                </a:solidFill>
              </a:rPr>
              <a:t>doen het voor hen</a:t>
            </a:r>
          </a:p>
          <a:p>
            <a:pPr>
              <a:defRPr/>
            </a:pPr>
            <a:r>
              <a:rPr lang="nl-NL" sz="3600" i="1" dirty="0">
                <a:solidFill>
                  <a:schemeClr val="tx2"/>
                </a:solidFill>
              </a:rPr>
              <a:t>die onze toekomst </a:t>
            </a:r>
            <a:r>
              <a:rPr lang="nl-NL" sz="3600" i="1" dirty="0" smtClean="0">
                <a:solidFill>
                  <a:schemeClr val="tx2"/>
                </a:solidFill>
              </a:rPr>
              <a:t>zijn”</a:t>
            </a:r>
            <a:endParaRPr lang="nl-NL" sz="3600" i="1" dirty="0">
              <a:solidFill>
                <a:schemeClr val="tx2"/>
              </a:solidFill>
            </a:endParaRPr>
          </a:p>
          <a:p>
            <a:pPr>
              <a:defRPr/>
            </a:pPr>
            <a:endParaRPr lang="nl-NL" sz="4400" dirty="0"/>
          </a:p>
          <a:p>
            <a:pPr>
              <a:defRPr/>
            </a:pPr>
            <a:endParaRPr lang="nl-NL" sz="4400" dirty="0"/>
          </a:p>
          <a:p>
            <a:pPr>
              <a:defRPr/>
            </a:pPr>
            <a:r>
              <a:rPr lang="nl-NL" sz="4400" dirty="0" smtClean="0"/>
              <a:t>Team Latasteschool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2272163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467" y="65902"/>
            <a:ext cx="2784214" cy="3673616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Geschiedenis</a:t>
            </a:r>
            <a:br>
              <a:rPr lang="nl-NL" dirty="0"/>
            </a:br>
            <a:endParaRPr lang="nl-NL" dirty="0"/>
          </a:p>
        </p:txBody>
      </p:sp>
      <p:sp>
        <p:nvSpPr>
          <p:cNvPr id="2" name="Tijdelijke aanduiding voor tekst 1"/>
          <p:cNvSpPr>
            <a:spLocks noGrp="1"/>
          </p:cNvSpPr>
          <p:nvPr>
            <p:ph idx="1"/>
          </p:nvPr>
        </p:nvSpPr>
        <p:spPr>
          <a:xfrm>
            <a:off x="457200" y="2808111"/>
            <a:ext cx="8229600" cy="4294671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nl-NL" sz="3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8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3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De oorsprong lag in het werk van de zusters Dominicanessen van Bethanië</a:t>
            </a:r>
          </a:p>
          <a:p>
            <a:pPr marL="0" indent="0"/>
            <a:endParaRPr lang="nl-NL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6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Père</a:t>
            </a:r>
            <a:r>
              <a:rPr lang="nl-NL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6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Lataste</a:t>
            </a:r>
            <a:r>
              <a:rPr lang="nl-NL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was de stichter van deze orde voor vrouwen</a:t>
            </a:r>
          </a:p>
          <a:p>
            <a:pPr marL="0" indent="0"/>
            <a:endParaRPr lang="nl-NL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In 1945 kreeg de zustercongregatie de taak om na de Tweede </a:t>
            </a:r>
            <a:r>
              <a:rPr lang="nl-NL" sz="6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nl-NL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ereldoorlog te zorgen voor verwaarloosde/verwilderde jeugd en kinderen van NSB-</a:t>
            </a:r>
            <a:r>
              <a:rPr lang="nl-NL" sz="6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ers</a:t>
            </a:r>
            <a:endParaRPr lang="nl-NL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nl-NL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1973 ZMOK-school</a:t>
            </a:r>
          </a:p>
          <a:p>
            <a:pPr marL="0" indent="0"/>
            <a:endParaRPr lang="nl-NL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2003 School voor Cluster IV –onderwijs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2014 Wet Passend Onderwijs: Categorie 1 school </a:t>
            </a:r>
          </a:p>
          <a:p>
            <a:pPr marL="0" indent="0"/>
            <a:r>
              <a:rPr lang="nl-NL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6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nl-NL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nl-NL" sz="6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07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                Verleden-Heden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/>
            <a:r>
              <a:rPr lang="nl-NL" dirty="0" smtClean="0"/>
              <a:t>                     2004 </a:t>
            </a:r>
            <a:r>
              <a:rPr lang="nl-NL" dirty="0"/>
              <a:t>A</a:t>
            </a:r>
            <a:r>
              <a:rPr lang="nl-NL" dirty="0" smtClean="0"/>
              <a:t>loysius Stichting</a:t>
            </a:r>
            <a:endParaRPr lang="nl-NL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dirty="0" smtClean="0"/>
              <a:t>Missie: ‘</a:t>
            </a:r>
            <a:r>
              <a:rPr lang="nl-NL" i="1" dirty="0" smtClean="0"/>
              <a:t>Heb zorg voor een ander , zeker als die ander het moeilijker heeft dan jezelf en ook al gaat die zorg een beetje ten koste van jezelf.</a:t>
            </a:r>
          </a:p>
          <a:p>
            <a:pPr marL="0" indent="0"/>
            <a:endParaRPr lang="nl-NL" i="1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i="1" dirty="0" smtClean="0"/>
              <a:t>Heden: We zetten ons vanuit de kernwaarden: </a:t>
            </a:r>
            <a:r>
              <a:rPr lang="nl-NL" i="1" dirty="0" err="1" smtClean="0">
                <a:solidFill>
                  <a:schemeClr val="tx2"/>
                </a:solidFill>
              </a:rPr>
              <a:t>onvoorwaardelijkheid</a:t>
            </a:r>
            <a:r>
              <a:rPr lang="nl-NL" i="1" dirty="0" smtClean="0"/>
              <a:t>, </a:t>
            </a:r>
            <a:r>
              <a:rPr lang="nl-NL" i="1" dirty="0" smtClean="0">
                <a:solidFill>
                  <a:schemeClr val="tx2"/>
                </a:solidFill>
              </a:rPr>
              <a:t>kracht</a:t>
            </a:r>
            <a:r>
              <a:rPr lang="nl-NL" i="1" dirty="0" smtClean="0"/>
              <a:t> en </a:t>
            </a:r>
            <a:r>
              <a:rPr lang="nl-NL" i="1" dirty="0" smtClean="0">
                <a:solidFill>
                  <a:schemeClr val="tx2"/>
                </a:solidFill>
              </a:rPr>
              <a:t>passie</a:t>
            </a:r>
            <a:r>
              <a:rPr lang="nl-NL" i="1" dirty="0" smtClean="0"/>
              <a:t> in voor  voor het aan ons toevertrouwde kind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i="1" dirty="0" smtClean="0"/>
          </a:p>
        </p:txBody>
      </p:sp>
    </p:spTree>
    <p:extLst>
      <p:ext uri="{BB962C8B-B14F-4D97-AF65-F5344CB8AC3E}">
        <p14:creationId xmlns:p14="http://schemas.microsoft.com/office/powerpoint/2010/main" val="316891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92" y="5019834"/>
            <a:ext cx="5060826" cy="1150831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             Heden 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nl-NL" dirty="0" smtClean="0"/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 Latasteschool, een regio school 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geeft onderwijs en ondersteuning aan leerlingen, die vanwege hun sociaal/emotionele </a:t>
            </a: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beperkingen in het basisonderwijs of voorschoolse traject 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vastlopen</a:t>
            </a:r>
            <a:r>
              <a:rPr lang="nl-NL" dirty="0"/>
              <a:t>. </a:t>
            </a:r>
            <a:br>
              <a:rPr lang="nl-NL" dirty="0"/>
            </a:br>
            <a:endParaRPr lang="nl-NL" dirty="0"/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60-65 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% zijn leerlingen met een </a:t>
            </a: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20-25 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% zijn kinderen met </a:t>
            </a: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ADHD</a:t>
            </a:r>
          </a:p>
          <a:p>
            <a:pPr marL="514350" indent="-51435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5-10% hechtingsproblematiek</a:t>
            </a:r>
          </a:p>
          <a:p>
            <a:pPr marL="514350" indent="-51435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Rest: 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NLD, </a:t>
            </a: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ODD, IED, co-morbiditeit 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396" y="0"/>
            <a:ext cx="2627604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7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idx="1"/>
          </p:nvPr>
        </p:nvSpPr>
        <p:spPr/>
      </p:sp>
      <p:sp>
        <p:nvSpPr>
          <p:cNvPr id="8" name="Tijdelijke aanduiding voor tekst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1800" dirty="0"/>
              <a:t>Organogram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493713"/>
            <a:ext cx="8229600" cy="923925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nl-NL" dirty="0" smtClean="0"/>
              <a:t> </a:t>
            </a:r>
            <a:r>
              <a:rPr lang="nl-NL" sz="1400" dirty="0">
                <a:solidFill>
                  <a:srgbClr val="541F64"/>
                </a:solidFill>
                <a:ea typeface="+mn-ea"/>
                <a:cs typeface="+mn-cs"/>
              </a:rPr>
              <a:t/>
            </a:r>
            <a:br>
              <a:rPr lang="nl-NL" sz="1400" dirty="0">
                <a:solidFill>
                  <a:srgbClr val="541F64"/>
                </a:solidFill>
                <a:ea typeface="+mn-ea"/>
                <a:cs typeface="+mn-cs"/>
              </a:rPr>
            </a:b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3690551" y="247135"/>
            <a:ext cx="1178011" cy="560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Locatie directeur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988541" y="915131"/>
            <a:ext cx="1639329" cy="5519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IB</a:t>
            </a:r>
          </a:p>
          <a:p>
            <a:pPr algn="ctr"/>
            <a:r>
              <a:rPr lang="nl-NL" dirty="0" smtClean="0">
                <a:solidFill>
                  <a:schemeClr val="tx1"/>
                </a:solidFill>
              </a:rPr>
              <a:t>bovenbouw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5651157" y="1128585"/>
            <a:ext cx="1565189" cy="5107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IB</a:t>
            </a:r>
          </a:p>
          <a:p>
            <a:pPr algn="ctr"/>
            <a:r>
              <a:rPr lang="nl-NL" dirty="0" smtClean="0">
                <a:solidFill>
                  <a:schemeClr val="tx1"/>
                </a:solidFill>
              </a:rPr>
              <a:t>benedenbouw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1293513" y="2438226"/>
            <a:ext cx="1180230" cy="13180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chemeClr val="tx1"/>
                </a:solidFill>
              </a:rPr>
              <a:t>Groepen</a:t>
            </a:r>
          </a:p>
          <a:p>
            <a:pPr algn="ctr"/>
            <a:r>
              <a:rPr lang="nl-NL" sz="1400" dirty="0" smtClean="0">
                <a:solidFill>
                  <a:schemeClr val="tx1"/>
                </a:solidFill>
              </a:rPr>
              <a:t>6/8</a:t>
            </a:r>
          </a:p>
          <a:p>
            <a:pPr algn="ctr"/>
            <a:r>
              <a:rPr lang="nl-NL" sz="1400" dirty="0" err="1" smtClean="0">
                <a:solidFill>
                  <a:schemeClr val="tx1"/>
                </a:solidFill>
              </a:rPr>
              <a:t>Lkr</a:t>
            </a:r>
            <a:r>
              <a:rPr lang="nl-NL" sz="1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nl-NL" sz="1400" dirty="0" smtClean="0">
                <a:solidFill>
                  <a:schemeClr val="tx1"/>
                </a:solidFill>
              </a:rPr>
              <a:t>Specialisten</a:t>
            </a:r>
          </a:p>
          <a:p>
            <a:pPr algn="ctr"/>
            <a:r>
              <a:rPr lang="nl-NL" sz="1400" dirty="0" smtClean="0">
                <a:solidFill>
                  <a:schemeClr val="tx1"/>
                </a:solidFill>
              </a:rPr>
              <a:t>ondersteuner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5881816" y="2125362"/>
            <a:ext cx="1210962" cy="13180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chemeClr val="tx1"/>
                </a:solidFill>
              </a:rPr>
              <a:t>Groepen</a:t>
            </a:r>
          </a:p>
          <a:p>
            <a:pPr algn="ctr"/>
            <a:r>
              <a:rPr lang="nl-NL" sz="1400" dirty="0" smtClean="0">
                <a:solidFill>
                  <a:schemeClr val="tx1"/>
                </a:solidFill>
              </a:rPr>
              <a:t>1/5</a:t>
            </a:r>
          </a:p>
          <a:p>
            <a:pPr algn="ctr"/>
            <a:r>
              <a:rPr lang="nl-NL" sz="1400" dirty="0" err="1" smtClean="0">
                <a:solidFill>
                  <a:schemeClr val="tx1"/>
                </a:solidFill>
              </a:rPr>
              <a:t>Lkr</a:t>
            </a:r>
            <a:r>
              <a:rPr lang="nl-NL" sz="1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nl-NL" sz="1400" dirty="0" smtClean="0">
                <a:solidFill>
                  <a:schemeClr val="tx1"/>
                </a:solidFill>
              </a:rPr>
              <a:t>Specialisten</a:t>
            </a:r>
          </a:p>
          <a:p>
            <a:pPr algn="ctr"/>
            <a:r>
              <a:rPr lang="nl-NL" sz="1400" dirty="0" smtClean="0">
                <a:solidFill>
                  <a:schemeClr val="tx1"/>
                </a:solidFill>
              </a:rPr>
              <a:t>ondersteuner</a:t>
            </a:r>
          </a:p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3660918" y="1206843"/>
            <a:ext cx="1145059" cy="18246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Interne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d</a:t>
            </a:r>
            <a:r>
              <a:rPr lang="nl-NL" dirty="0" smtClean="0">
                <a:solidFill>
                  <a:schemeClr val="tx1"/>
                </a:solidFill>
              </a:rPr>
              <a:t>eskundigen</a:t>
            </a:r>
          </a:p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3776247" y="3454586"/>
            <a:ext cx="914400" cy="9544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Externe deskundigen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3792723" y="4608413"/>
            <a:ext cx="972064" cy="20312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 smtClean="0">
              <a:solidFill>
                <a:schemeClr val="tx1"/>
              </a:solidFill>
            </a:endParaRPr>
          </a:p>
          <a:p>
            <a:pPr algn="ctr"/>
            <a:r>
              <a:rPr lang="nl-NL" sz="1200" dirty="0" smtClean="0">
                <a:solidFill>
                  <a:schemeClr val="tx1"/>
                </a:solidFill>
              </a:rPr>
              <a:t>Partners:</a:t>
            </a:r>
          </a:p>
          <a:p>
            <a:pPr algn="ctr"/>
            <a:r>
              <a:rPr lang="nl-NL" sz="1200" dirty="0" smtClean="0">
                <a:solidFill>
                  <a:schemeClr val="tx1"/>
                </a:solidFill>
              </a:rPr>
              <a:t>Rubicon</a:t>
            </a:r>
          </a:p>
          <a:p>
            <a:pPr algn="ctr"/>
            <a:r>
              <a:rPr lang="nl-NL" sz="1200" dirty="0" smtClean="0">
                <a:solidFill>
                  <a:schemeClr val="tx1"/>
                </a:solidFill>
              </a:rPr>
              <a:t>PGZ</a:t>
            </a:r>
          </a:p>
          <a:p>
            <a:pPr algn="ctr"/>
            <a:r>
              <a:rPr lang="nl-NL" sz="1200" dirty="0" smtClean="0">
                <a:solidFill>
                  <a:schemeClr val="tx1"/>
                </a:solidFill>
              </a:rPr>
              <a:t>PSW</a:t>
            </a:r>
          </a:p>
          <a:p>
            <a:pPr algn="ctr"/>
            <a:r>
              <a:rPr lang="nl-NL" sz="1200" dirty="0" smtClean="0">
                <a:solidFill>
                  <a:schemeClr val="tx1"/>
                </a:solidFill>
              </a:rPr>
              <a:t>CJG</a:t>
            </a:r>
          </a:p>
          <a:p>
            <a:pPr algn="ctr"/>
            <a:r>
              <a:rPr lang="nl-NL" sz="1200" dirty="0" err="1" smtClean="0">
                <a:solidFill>
                  <a:schemeClr val="tx1"/>
                </a:solidFill>
              </a:rPr>
              <a:t>Daelzicht</a:t>
            </a:r>
            <a:endParaRPr lang="nl-NL" sz="1200" dirty="0" smtClean="0">
              <a:solidFill>
                <a:schemeClr val="tx1"/>
              </a:solidFill>
            </a:endParaRPr>
          </a:p>
          <a:p>
            <a:pPr algn="ctr"/>
            <a:r>
              <a:rPr lang="nl-NL" sz="1200" dirty="0" err="1" smtClean="0">
                <a:solidFill>
                  <a:schemeClr val="tx1"/>
                </a:solidFill>
              </a:rPr>
              <a:t>Kaolder</a:t>
            </a:r>
            <a:endParaRPr lang="nl-NL" sz="1200" dirty="0" smtClean="0">
              <a:solidFill>
                <a:schemeClr val="tx1"/>
              </a:solidFill>
            </a:endParaRPr>
          </a:p>
          <a:p>
            <a:pPr algn="ctr"/>
            <a:r>
              <a:rPr lang="nl-NL" sz="1200" dirty="0" smtClean="0">
                <a:solidFill>
                  <a:schemeClr val="tx1"/>
                </a:solidFill>
              </a:rPr>
              <a:t>Pr. Ellen V </a:t>
            </a:r>
          </a:p>
          <a:p>
            <a:pPr algn="ctr"/>
            <a:r>
              <a:rPr lang="nl-NL" sz="1200" dirty="0" smtClean="0">
                <a:solidFill>
                  <a:schemeClr val="tx1"/>
                </a:solidFill>
              </a:rPr>
              <a:t>Pr. Marlou Janssen</a:t>
            </a:r>
          </a:p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cxnSp>
        <p:nvCxnSpPr>
          <p:cNvPr id="19" name="Rechte verbindingslijn met pijl 18"/>
          <p:cNvCxnSpPr>
            <a:stCxn id="9" idx="2"/>
          </p:cNvCxnSpPr>
          <p:nvPr/>
        </p:nvCxnSpPr>
        <p:spPr>
          <a:xfrm>
            <a:off x="4279557" y="807308"/>
            <a:ext cx="20594" cy="6103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>
            <a:off x="2473743" y="807308"/>
            <a:ext cx="1229966" cy="3135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868562" y="818478"/>
            <a:ext cx="914400" cy="3883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>
            <a:stCxn id="10" idx="2"/>
          </p:cNvCxnSpPr>
          <p:nvPr/>
        </p:nvCxnSpPr>
        <p:spPr>
          <a:xfrm>
            <a:off x="1808206" y="1467066"/>
            <a:ext cx="4118" cy="8065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>
            <a:stCxn id="12" idx="2"/>
          </p:cNvCxnSpPr>
          <p:nvPr/>
        </p:nvCxnSpPr>
        <p:spPr>
          <a:xfrm>
            <a:off x="6433752" y="1639331"/>
            <a:ext cx="53545" cy="6343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>
            <a:stCxn id="15" idx="2"/>
          </p:cNvCxnSpPr>
          <p:nvPr/>
        </p:nvCxnSpPr>
        <p:spPr>
          <a:xfrm flipH="1">
            <a:off x="4217773" y="3031524"/>
            <a:ext cx="15675" cy="6260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2473743" y="3443416"/>
            <a:ext cx="1389002" cy="3152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 flipH="1">
            <a:off x="4539049" y="3443416"/>
            <a:ext cx="1342767" cy="2880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46"/>
          <p:cNvCxnSpPr>
            <a:stCxn id="14" idx="2"/>
            <a:endCxn id="17" idx="3"/>
          </p:cNvCxnSpPr>
          <p:nvPr/>
        </p:nvCxnSpPr>
        <p:spPr>
          <a:xfrm flipH="1">
            <a:off x="4764787" y="3443416"/>
            <a:ext cx="1722510" cy="21806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stCxn id="13" idx="2"/>
            <a:endCxn id="17" idx="1"/>
          </p:cNvCxnSpPr>
          <p:nvPr/>
        </p:nvCxnSpPr>
        <p:spPr>
          <a:xfrm>
            <a:off x="1883628" y="3756280"/>
            <a:ext cx="1909095" cy="18677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met pijl 50"/>
          <p:cNvCxnSpPr/>
          <p:nvPr/>
        </p:nvCxnSpPr>
        <p:spPr>
          <a:xfrm flipV="1">
            <a:off x="2627870" y="2397211"/>
            <a:ext cx="733168" cy="2141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/>
          <p:cNvCxnSpPr/>
          <p:nvPr/>
        </p:nvCxnSpPr>
        <p:spPr>
          <a:xfrm>
            <a:off x="4868562" y="2348149"/>
            <a:ext cx="914400" cy="2632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72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         Zorgstructuur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 smtClean="0"/>
              <a:t>Gefaseerd:</a:t>
            </a:r>
          </a:p>
          <a:p>
            <a:r>
              <a:rPr lang="nl-NL" dirty="0" smtClean="0"/>
              <a:t>1, Klassenmanagement (</a:t>
            </a:r>
            <a:r>
              <a:rPr lang="nl-NL" dirty="0" smtClean="0">
                <a:solidFill>
                  <a:schemeClr val="tx2"/>
                </a:solidFill>
              </a:rPr>
              <a:t>DIM, PAD,  PBS, </a:t>
            </a:r>
          </a:p>
          <a:p>
            <a:r>
              <a:rPr lang="nl-NL" dirty="0" smtClean="0">
                <a:solidFill>
                  <a:schemeClr val="tx2"/>
                </a:solidFill>
              </a:rPr>
              <a:t>4 D-Model</a:t>
            </a:r>
            <a:r>
              <a:rPr lang="nl-NL" dirty="0" smtClean="0"/>
              <a:t>).</a:t>
            </a:r>
          </a:p>
          <a:p>
            <a:endParaRPr lang="nl-NL" dirty="0" smtClean="0"/>
          </a:p>
          <a:p>
            <a:r>
              <a:rPr lang="nl-NL" dirty="0" smtClean="0"/>
              <a:t>2, Interne deskundigen:</a:t>
            </a:r>
            <a:r>
              <a:rPr lang="nl-NL" dirty="0" smtClean="0">
                <a:solidFill>
                  <a:schemeClr val="tx2"/>
                </a:solidFill>
              </a:rPr>
              <a:t> Ib-</a:t>
            </a:r>
            <a:r>
              <a:rPr lang="nl-NL" dirty="0" err="1" smtClean="0">
                <a:solidFill>
                  <a:schemeClr val="tx2"/>
                </a:solidFill>
              </a:rPr>
              <a:t>ers</a:t>
            </a:r>
            <a:r>
              <a:rPr lang="nl-NL" dirty="0" smtClean="0">
                <a:solidFill>
                  <a:schemeClr val="tx2"/>
                </a:solidFill>
              </a:rPr>
              <a:t>, psycholoog, orthopedagoog, logopedist, gespecialiseerde leerkrachten, </a:t>
            </a:r>
            <a:r>
              <a:rPr lang="nl-NL" dirty="0">
                <a:solidFill>
                  <a:schemeClr val="tx2"/>
                </a:solidFill>
              </a:rPr>
              <a:t>s</a:t>
            </a:r>
            <a:r>
              <a:rPr lang="nl-NL" dirty="0" smtClean="0">
                <a:solidFill>
                  <a:schemeClr val="tx2"/>
                </a:solidFill>
              </a:rPr>
              <a:t>choolmaatschappelijk deskundige, </a:t>
            </a:r>
            <a:r>
              <a:rPr lang="nl-NL" dirty="0" err="1" smtClean="0">
                <a:solidFill>
                  <a:schemeClr val="tx2"/>
                </a:solidFill>
              </a:rPr>
              <a:t>svib</a:t>
            </a:r>
            <a:r>
              <a:rPr lang="nl-NL" dirty="0" smtClean="0">
                <a:solidFill>
                  <a:schemeClr val="tx2"/>
                </a:solidFill>
              </a:rPr>
              <a:t>-er, dyslexie specialist, specialist </a:t>
            </a:r>
            <a:r>
              <a:rPr lang="nl-NL" dirty="0" err="1">
                <a:solidFill>
                  <a:schemeClr val="tx2"/>
                </a:solidFill>
              </a:rPr>
              <a:t>b</a:t>
            </a:r>
            <a:r>
              <a:rPr lang="nl-NL" dirty="0" err="1" smtClean="0">
                <a:solidFill>
                  <a:schemeClr val="tx2"/>
                </a:solidFill>
              </a:rPr>
              <a:t>eelddenken</a:t>
            </a:r>
            <a:r>
              <a:rPr lang="nl-NL" dirty="0" smtClean="0">
                <a:solidFill>
                  <a:schemeClr val="tx2"/>
                </a:solidFill>
              </a:rPr>
              <a:t>, trainer Observatorium</a:t>
            </a:r>
            <a:r>
              <a:rPr lang="nl-NL" dirty="0" smtClean="0"/>
              <a:t>.</a:t>
            </a:r>
          </a:p>
          <a:p>
            <a:endParaRPr lang="nl-NL" dirty="0" smtClean="0"/>
          </a:p>
          <a:p>
            <a:r>
              <a:rPr lang="nl-NL" dirty="0" smtClean="0"/>
              <a:t>3, Externe expertise in school: </a:t>
            </a:r>
            <a:r>
              <a:rPr lang="nl-NL" dirty="0" err="1" smtClean="0">
                <a:solidFill>
                  <a:schemeClr val="tx2"/>
                </a:solidFill>
              </a:rPr>
              <a:t>psycho-motorisch</a:t>
            </a:r>
            <a:r>
              <a:rPr lang="nl-NL" dirty="0" smtClean="0">
                <a:solidFill>
                  <a:schemeClr val="tx2"/>
                </a:solidFill>
              </a:rPr>
              <a:t> therapie, ergotherapie, kinderfysiotherapie, psychotherapie, remedial teaching, EED, neurofeedbacktraining, begeleiding </a:t>
            </a:r>
            <a:r>
              <a:rPr lang="nl-NL" dirty="0">
                <a:solidFill>
                  <a:schemeClr val="tx2"/>
                </a:solidFill>
              </a:rPr>
              <a:t>i</a:t>
            </a:r>
            <a:r>
              <a:rPr lang="nl-NL" dirty="0" smtClean="0">
                <a:solidFill>
                  <a:schemeClr val="tx2"/>
                </a:solidFill>
              </a:rPr>
              <a:t>ndividueel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                              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Latasteschool Integraal Kind Centrum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692" y="0"/>
            <a:ext cx="2093308" cy="30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8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Zorgstructuur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923706" y="1604828"/>
            <a:ext cx="2570206" cy="5189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>
                    <a:lumMod val="50000"/>
                  </a:schemeClr>
                </a:solidFill>
              </a:rPr>
              <a:t>1, Kwalitatief goed onderwijs</a:t>
            </a:r>
            <a:endParaRPr lang="nl-NL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917066" y="2231702"/>
            <a:ext cx="2570206" cy="5272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rgbClr val="7030A0"/>
                </a:solidFill>
              </a:rPr>
              <a:t>2, Differentiatie</a:t>
            </a:r>
            <a:endParaRPr lang="nl-NL" b="1" dirty="0">
              <a:solidFill>
                <a:srgbClr val="7030A0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 rot="10800000" flipV="1">
            <a:off x="923706" y="2886098"/>
            <a:ext cx="2570206" cy="5767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rgbClr val="7030A0"/>
                </a:solidFill>
              </a:rPr>
              <a:t>3, Consultatie </a:t>
            </a:r>
            <a:endParaRPr lang="nl-NL" b="1" dirty="0">
              <a:solidFill>
                <a:srgbClr val="7030A0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923704" y="3657673"/>
            <a:ext cx="2570207" cy="6130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rgbClr val="7030A0"/>
                </a:solidFill>
              </a:rPr>
              <a:t>4, Consultatie/inzet interne deskundigen</a:t>
            </a:r>
            <a:endParaRPr lang="nl-NL" b="1" dirty="0">
              <a:solidFill>
                <a:srgbClr val="7030A0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923705" y="4443545"/>
            <a:ext cx="2570206" cy="4448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</a:rPr>
              <a:t>5, Consultatie/inzet externe deskundigen 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923705" y="5048149"/>
            <a:ext cx="2570207" cy="8840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</a:rPr>
              <a:t>6, Consultatie, de zorg voor het kind kan niet worden gegeven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3683000" y="1619394"/>
            <a:ext cx="448733" cy="42833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nl-NL" b="1" dirty="0" smtClean="0">
                <a:solidFill>
                  <a:schemeClr val="tx1">
                    <a:lumMod val="50000"/>
                  </a:schemeClr>
                </a:solidFill>
              </a:rPr>
              <a:t>IB-</a:t>
            </a:r>
            <a:r>
              <a:rPr lang="nl-NL" b="1" dirty="0" err="1" smtClean="0">
                <a:solidFill>
                  <a:schemeClr val="tx1">
                    <a:lumMod val="50000"/>
                  </a:schemeClr>
                </a:solidFill>
              </a:rPr>
              <a:t>ers</a:t>
            </a:r>
            <a:endParaRPr lang="nl-NL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nl-NL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nl-NL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nl-NL" b="1" dirty="0" smtClean="0">
                <a:solidFill>
                  <a:schemeClr val="tx1">
                    <a:lumMod val="50000"/>
                  </a:schemeClr>
                </a:solidFill>
              </a:rPr>
              <a:t>M</a:t>
            </a:r>
          </a:p>
          <a:p>
            <a:pPr algn="ctr"/>
            <a:r>
              <a:rPr lang="nl-NL" b="1" dirty="0" smtClean="0">
                <a:solidFill>
                  <a:schemeClr val="tx1">
                    <a:lumMod val="50000"/>
                  </a:schemeClr>
                </a:solidFill>
              </a:rPr>
              <a:t>D</a:t>
            </a:r>
          </a:p>
          <a:p>
            <a:pPr algn="ctr"/>
            <a:r>
              <a:rPr lang="nl-NL" b="1" dirty="0">
                <a:solidFill>
                  <a:schemeClr val="tx1">
                    <a:lumMod val="50000"/>
                  </a:schemeClr>
                </a:solidFill>
              </a:rPr>
              <a:t>O</a:t>
            </a:r>
            <a:endParaRPr lang="nl-NL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nl-NL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nl-NL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nl-NL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nl-NL" b="1" dirty="0" smtClean="0">
                <a:solidFill>
                  <a:schemeClr val="tx1">
                    <a:lumMod val="50000"/>
                  </a:schemeClr>
                </a:solidFill>
              </a:rPr>
              <a:t>C</a:t>
            </a:r>
          </a:p>
          <a:p>
            <a:pPr algn="ctr"/>
            <a:r>
              <a:rPr lang="nl-NL" b="1" dirty="0">
                <a:solidFill>
                  <a:schemeClr val="tx1">
                    <a:lumMod val="50000"/>
                  </a:schemeClr>
                </a:solidFill>
              </a:rPr>
              <a:t>v</a:t>
            </a:r>
            <a:endParaRPr lang="nl-NL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nl-NL" b="1" dirty="0">
                <a:solidFill>
                  <a:schemeClr val="tx1">
                    <a:lumMod val="50000"/>
                  </a:schemeClr>
                </a:solidFill>
              </a:rPr>
              <a:t>B</a:t>
            </a:r>
            <a:endParaRPr lang="nl-NL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457200" y="1600200"/>
            <a:ext cx="321733" cy="436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</a:rPr>
              <a:t>OUDERS</a:t>
            </a:r>
            <a:endParaRPr lang="nl-NL" b="1" dirty="0">
              <a:solidFill>
                <a:schemeClr val="tx1"/>
              </a:solidFill>
            </a:endParaRPr>
          </a:p>
        </p:txBody>
      </p:sp>
      <p:cxnSp>
        <p:nvCxnSpPr>
          <p:cNvPr id="17" name="Rechte verbindingslijn met pijl 16"/>
          <p:cNvCxnSpPr/>
          <p:nvPr/>
        </p:nvCxnSpPr>
        <p:spPr>
          <a:xfrm flipH="1">
            <a:off x="3104444" y="1994656"/>
            <a:ext cx="11289" cy="3633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IJL-OMLAAG 17"/>
          <p:cNvSpPr/>
          <p:nvPr/>
        </p:nvSpPr>
        <p:spPr>
          <a:xfrm>
            <a:off x="3115733" y="2735276"/>
            <a:ext cx="45719" cy="4001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PIJL-RECHTS 19"/>
          <p:cNvSpPr/>
          <p:nvPr/>
        </p:nvSpPr>
        <p:spPr>
          <a:xfrm>
            <a:off x="3285067" y="3196474"/>
            <a:ext cx="622299" cy="1337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PIJL-RECHTS 20"/>
          <p:cNvSpPr/>
          <p:nvPr/>
        </p:nvSpPr>
        <p:spPr>
          <a:xfrm>
            <a:off x="3364089" y="3919687"/>
            <a:ext cx="451555" cy="1260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PIJL-OMLAAG 21"/>
          <p:cNvSpPr/>
          <p:nvPr/>
        </p:nvSpPr>
        <p:spPr>
          <a:xfrm>
            <a:off x="3161452" y="3348230"/>
            <a:ext cx="123615" cy="48901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PIJL-RECHTS 22"/>
          <p:cNvSpPr/>
          <p:nvPr/>
        </p:nvSpPr>
        <p:spPr>
          <a:xfrm>
            <a:off x="3364089" y="4665967"/>
            <a:ext cx="643467" cy="2224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PIJL-RECHTS 23"/>
          <p:cNvSpPr/>
          <p:nvPr/>
        </p:nvSpPr>
        <p:spPr>
          <a:xfrm>
            <a:off x="3447763" y="5456802"/>
            <a:ext cx="459603" cy="1496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PIJL-RECHTS 24"/>
          <p:cNvSpPr/>
          <p:nvPr/>
        </p:nvSpPr>
        <p:spPr>
          <a:xfrm>
            <a:off x="778933" y="3196474"/>
            <a:ext cx="564445" cy="1337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PIJL-RECHTS 25"/>
          <p:cNvSpPr/>
          <p:nvPr/>
        </p:nvSpPr>
        <p:spPr>
          <a:xfrm>
            <a:off x="734617" y="3982712"/>
            <a:ext cx="442249" cy="630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PIJL-RECHTS 26"/>
          <p:cNvSpPr/>
          <p:nvPr/>
        </p:nvSpPr>
        <p:spPr>
          <a:xfrm>
            <a:off x="734617" y="4665967"/>
            <a:ext cx="442249" cy="1112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PIJL-RECHTS 27"/>
          <p:cNvSpPr/>
          <p:nvPr/>
        </p:nvSpPr>
        <p:spPr>
          <a:xfrm>
            <a:off x="734617" y="1864320"/>
            <a:ext cx="608761" cy="1303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PIJL-RECHTS 28"/>
          <p:cNvSpPr/>
          <p:nvPr/>
        </p:nvSpPr>
        <p:spPr>
          <a:xfrm>
            <a:off x="618066" y="2495313"/>
            <a:ext cx="558800" cy="1237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PIJL-RECHTS 29"/>
          <p:cNvSpPr/>
          <p:nvPr/>
        </p:nvSpPr>
        <p:spPr>
          <a:xfrm>
            <a:off x="734617" y="5531636"/>
            <a:ext cx="442249" cy="2144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PIJL-OMLAAG 30"/>
          <p:cNvSpPr/>
          <p:nvPr/>
        </p:nvSpPr>
        <p:spPr>
          <a:xfrm>
            <a:off x="3223259" y="4777178"/>
            <a:ext cx="140830" cy="47215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/>
          <p:cNvSpPr/>
          <p:nvPr/>
        </p:nvSpPr>
        <p:spPr>
          <a:xfrm>
            <a:off x="4439355" y="2530732"/>
            <a:ext cx="4230512" cy="9675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>
                    <a:lumMod val="50000"/>
                  </a:schemeClr>
                </a:solidFill>
              </a:rPr>
              <a:t>Intern deskundigen: gespecialiseerde </a:t>
            </a:r>
            <a:r>
              <a:rPr lang="nl-NL" dirty="0" err="1" smtClean="0">
                <a:solidFill>
                  <a:schemeClr val="tx1">
                    <a:lumMod val="50000"/>
                  </a:schemeClr>
                </a:solidFill>
              </a:rPr>
              <a:t>lkr</a:t>
            </a:r>
            <a:r>
              <a:rPr lang="nl-NL" dirty="0" smtClean="0">
                <a:solidFill>
                  <a:schemeClr val="tx1">
                    <a:lumMod val="50000"/>
                  </a:schemeClr>
                </a:solidFill>
              </a:rPr>
              <a:t>., (SVIB etc.), logopedist, orthopedagoog, psych., schoolmaatschappelijk deskundige, trainer observatorium  </a:t>
            </a:r>
            <a:endParaRPr lang="nl-NL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3" name="Rechthoek 32"/>
          <p:cNvSpPr/>
          <p:nvPr/>
        </p:nvSpPr>
        <p:spPr>
          <a:xfrm>
            <a:off x="4450645" y="3904121"/>
            <a:ext cx="4219222" cy="10700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>
                    <a:lumMod val="50000"/>
                  </a:schemeClr>
                </a:solidFill>
              </a:rPr>
              <a:t>Extern deskundigen op school: </a:t>
            </a:r>
            <a:r>
              <a:rPr lang="nl-NL" dirty="0" err="1" smtClean="0">
                <a:solidFill>
                  <a:schemeClr val="tx1">
                    <a:lumMod val="50000"/>
                  </a:schemeClr>
                </a:solidFill>
              </a:rPr>
              <a:t>rt</a:t>
            </a:r>
            <a:r>
              <a:rPr lang="nl-NL" dirty="0" smtClean="0">
                <a:solidFill>
                  <a:schemeClr val="tx1">
                    <a:lumMod val="50000"/>
                  </a:schemeClr>
                </a:solidFill>
              </a:rPr>
              <a:t>, ergo, fysio, </a:t>
            </a:r>
            <a:r>
              <a:rPr lang="nl-NL" dirty="0" err="1" smtClean="0">
                <a:solidFill>
                  <a:schemeClr val="tx1">
                    <a:lumMod val="50000"/>
                  </a:schemeClr>
                </a:solidFill>
              </a:rPr>
              <a:t>pmt</a:t>
            </a:r>
            <a:r>
              <a:rPr lang="nl-NL" dirty="0" smtClean="0">
                <a:solidFill>
                  <a:schemeClr val="tx1">
                    <a:lumMod val="50000"/>
                  </a:schemeClr>
                </a:solidFill>
              </a:rPr>
              <a:t>, neurofeedback, EED, revalidatiearts, psychotherapeut,</a:t>
            </a:r>
          </a:p>
          <a:p>
            <a:pPr algn="ctr"/>
            <a:r>
              <a:rPr lang="nl-NL" dirty="0" smtClean="0">
                <a:solidFill>
                  <a:schemeClr val="tx1">
                    <a:lumMod val="50000"/>
                  </a:schemeClr>
                </a:solidFill>
              </a:rPr>
              <a:t>psychiater </a:t>
            </a:r>
            <a:endParaRPr lang="nl-NL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4" name="Rechthoek 33"/>
          <p:cNvSpPr/>
          <p:nvPr/>
        </p:nvSpPr>
        <p:spPr>
          <a:xfrm>
            <a:off x="4520636" y="5350018"/>
            <a:ext cx="4033519" cy="5527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>
                    <a:lumMod val="50000"/>
                  </a:schemeClr>
                </a:solidFill>
              </a:rPr>
              <a:t>Zorg kan </a:t>
            </a:r>
            <a:r>
              <a:rPr lang="nl-NL" smtClean="0">
                <a:solidFill>
                  <a:schemeClr val="tx1">
                    <a:lumMod val="50000"/>
                  </a:schemeClr>
                </a:solidFill>
              </a:rPr>
              <a:t>of hoeft niet </a:t>
            </a:r>
            <a:r>
              <a:rPr lang="nl-NL" dirty="0" smtClean="0">
                <a:solidFill>
                  <a:schemeClr val="tx1">
                    <a:lumMod val="50000"/>
                  </a:schemeClr>
                </a:solidFill>
              </a:rPr>
              <a:t>meer worden gegeven: via BTO andere vorm onderwijs</a:t>
            </a:r>
            <a:endParaRPr lang="nl-NL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6" name="PIJL-RECHTS 35"/>
          <p:cNvSpPr/>
          <p:nvPr/>
        </p:nvSpPr>
        <p:spPr>
          <a:xfrm>
            <a:off x="4007556" y="2935339"/>
            <a:ext cx="666044" cy="2000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PIJL-RECHTS 36"/>
          <p:cNvSpPr/>
          <p:nvPr/>
        </p:nvSpPr>
        <p:spPr>
          <a:xfrm>
            <a:off x="4007556" y="4439156"/>
            <a:ext cx="666044" cy="2268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PIJL-RECHTS 37"/>
          <p:cNvSpPr/>
          <p:nvPr/>
        </p:nvSpPr>
        <p:spPr>
          <a:xfrm>
            <a:off x="4007556" y="5606470"/>
            <a:ext cx="767644" cy="13957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9" name="Picture 10" descr="MCj04403790000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1" y="-45144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19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                  Rapport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type="subTitle" idx="1"/>
          </p:nvPr>
        </p:nvSpPr>
        <p:spPr>
          <a:xfrm>
            <a:off x="685800" y="2178757"/>
            <a:ext cx="7772400" cy="34600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dirty="0" smtClean="0">
                <a:solidFill>
                  <a:schemeClr val="tx1"/>
                </a:solidFill>
              </a:rPr>
              <a:t>De school werkt met haar leerlingen vanuit: </a:t>
            </a:r>
            <a:r>
              <a:rPr lang="nl-NL" i="1" dirty="0" smtClean="0">
                <a:solidFill>
                  <a:srgbClr val="00B0F0"/>
                </a:solidFill>
              </a:rPr>
              <a:t>het ontwikkelingsperspectief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dirty="0" smtClean="0">
                <a:solidFill>
                  <a:schemeClr val="tx1"/>
                </a:solidFill>
              </a:rPr>
              <a:t>Ultieme </a:t>
            </a:r>
            <a:r>
              <a:rPr lang="nl-NL" dirty="0">
                <a:solidFill>
                  <a:schemeClr val="tx1"/>
                </a:solidFill>
              </a:rPr>
              <a:t>doel: </a:t>
            </a:r>
            <a:r>
              <a:rPr lang="nl-NL" i="1" dirty="0" smtClean="0">
                <a:solidFill>
                  <a:srgbClr val="00B0F0"/>
                </a:solidFill>
              </a:rPr>
              <a:t>Kind mede eigenaar </a:t>
            </a:r>
            <a:r>
              <a:rPr lang="nl-NL" i="1" dirty="0">
                <a:solidFill>
                  <a:srgbClr val="00B0F0"/>
                </a:solidFill>
              </a:rPr>
              <a:t>van zijn eigen </a:t>
            </a:r>
            <a:r>
              <a:rPr lang="nl-NL" i="1" dirty="0" smtClean="0">
                <a:solidFill>
                  <a:srgbClr val="00B0F0"/>
                </a:solidFill>
              </a:rPr>
              <a:t>ontwikkeling</a:t>
            </a:r>
            <a:endParaRPr lang="nl-NL" i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99" y="140407"/>
            <a:ext cx="3094449" cy="203834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029" y="4357208"/>
            <a:ext cx="3334390" cy="250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2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93324"/>
            <a:ext cx="8229600" cy="154142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    Latasteschool: </a:t>
            </a:r>
            <a:r>
              <a:rPr lang="nl-NL" dirty="0">
                <a:solidFill>
                  <a:schemeClr val="tx1"/>
                </a:solidFill>
              </a:rPr>
              <a:t>I</a:t>
            </a:r>
            <a:r>
              <a:rPr lang="nl-NL" dirty="0" smtClean="0">
                <a:solidFill>
                  <a:schemeClr val="tx1"/>
                </a:solidFill>
              </a:rPr>
              <a:t>ntegraal Kind Centrum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> </a:t>
            </a:r>
            <a:r>
              <a:rPr lang="nl-NL" dirty="0" smtClean="0"/>
              <a:t>                                          4-14 jaar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62" y="1975644"/>
            <a:ext cx="471487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3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eldia_wit">
  <a:themeElements>
    <a:clrScheme name="Aloysius">
      <a:dk1>
        <a:srgbClr val="541F64"/>
      </a:dk1>
      <a:lt1>
        <a:sysClr val="window" lastClr="FFFFFF"/>
      </a:lt1>
      <a:dk2>
        <a:srgbClr val="56B35C"/>
      </a:dk2>
      <a:lt2>
        <a:srgbClr val="D3D800"/>
      </a:lt2>
      <a:accent1>
        <a:srgbClr val="D3D800"/>
      </a:accent1>
      <a:accent2>
        <a:srgbClr val="F0E52D"/>
      </a:accent2>
      <a:accent3>
        <a:srgbClr val="663366"/>
      </a:accent3>
      <a:accent4>
        <a:srgbClr val="45663C"/>
      </a:accent4>
      <a:accent5>
        <a:srgbClr val="8EA79C"/>
      </a:accent5>
      <a:accent6>
        <a:srgbClr val="B0A6AF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LO_LAT_ppt_template_01-2.potx" id="{503FF6BC-CC44-4D21-9EA6-0724288551E3}" vid="{A4219B38-BD5B-4B5B-9B83-51E9201ABF3C}"/>
    </a:ext>
  </a:extLst>
</a:theme>
</file>

<file path=ppt/theme/theme2.xml><?xml version="1.0" encoding="utf-8"?>
<a:theme xmlns:a="http://schemas.openxmlformats.org/drawingml/2006/main" name="Titeldia_gekleurd">
  <a:themeElements>
    <a:clrScheme name="Aloysius">
      <a:dk1>
        <a:srgbClr val="541F64"/>
      </a:dk1>
      <a:lt1>
        <a:sysClr val="window" lastClr="FFFFFF"/>
      </a:lt1>
      <a:dk2>
        <a:srgbClr val="56B35C"/>
      </a:dk2>
      <a:lt2>
        <a:srgbClr val="D3D800"/>
      </a:lt2>
      <a:accent1>
        <a:srgbClr val="D3D800"/>
      </a:accent1>
      <a:accent2>
        <a:srgbClr val="F0E52D"/>
      </a:accent2>
      <a:accent3>
        <a:srgbClr val="663366"/>
      </a:accent3>
      <a:accent4>
        <a:srgbClr val="45663C"/>
      </a:accent4>
      <a:accent5>
        <a:srgbClr val="8EA79C"/>
      </a:accent5>
      <a:accent6>
        <a:srgbClr val="B0A6AF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LO_LAT_ppt_template_01-2.potx" id="{503FF6BC-CC44-4D21-9EA6-0724288551E3}" vid="{DAD7ADF6-4320-4455-B395-290BEDBA8989}"/>
    </a:ext>
  </a:extLst>
</a:theme>
</file>

<file path=ppt/theme/theme3.xml><?xml version="1.0" encoding="utf-8"?>
<a:theme xmlns:a="http://schemas.openxmlformats.org/drawingml/2006/main" name="Witte achtergrond">
  <a:themeElements>
    <a:clrScheme name="Aloysius_projecten">
      <a:dk1>
        <a:srgbClr val="541F64"/>
      </a:dk1>
      <a:lt1>
        <a:sysClr val="window" lastClr="FFFFFF"/>
      </a:lt1>
      <a:dk2>
        <a:srgbClr val="56B35C"/>
      </a:dk2>
      <a:lt2>
        <a:srgbClr val="D3D800"/>
      </a:lt2>
      <a:accent1>
        <a:srgbClr val="D3D800"/>
      </a:accent1>
      <a:accent2>
        <a:srgbClr val="F0E52D"/>
      </a:accent2>
      <a:accent3>
        <a:srgbClr val="663366"/>
      </a:accent3>
      <a:accent4>
        <a:srgbClr val="45663C"/>
      </a:accent4>
      <a:accent5>
        <a:srgbClr val="8EA79C"/>
      </a:accent5>
      <a:accent6>
        <a:srgbClr val="B0A6AF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LO_LAT_ppt_template_01-2.potx" id="{503FF6BC-CC44-4D21-9EA6-0724288551E3}" vid="{A135FD42-EA57-4408-A84F-4D558AA0CE85}"/>
    </a:ext>
  </a:extLst>
</a:theme>
</file>

<file path=ppt/theme/theme4.xml><?xml version="1.0" encoding="utf-8"?>
<a:theme xmlns:a="http://schemas.openxmlformats.org/drawingml/2006/main" name="Gekleurde achtergrond">
  <a:themeElements>
    <a:clrScheme name="Aloysius">
      <a:dk1>
        <a:srgbClr val="541F64"/>
      </a:dk1>
      <a:lt1>
        <a:sysClr val="window" lastClr="FFFFFF"/>
      </a:lt1>
      <a:dk2>
        <a:srgbClr val="56B35C"/>
      </a:dk2>
      <a:lt2>
        <a:srgbClr val="D3D800"/>
      </a:lt2>
      <a:accent1>
        <a:srgbClr val="D3D800"/>
      </a:accent1>
      <a:accent2>
        <a:srgbClr val="F0E52D"/>
      </a:accent2>
      <a:accent3>
        <a:srgbClr val="663366"/>
      </a:accent3>
      <a:accent4>
        <a:srgbClr val="45663C"/>
      </a:accent4>
      <a:accent5>
        <a:srgbClr val="8EA79C"/>
      </a:accent5>
      <a:accent6>
        <a:srgbClr val="B0A6AF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LO_LAT_ppt_template_01-2.potx" id="{503FF6BC-CC44-4D21-9EA6-0724288551E3}" vid="{AE4A5113-48B2-4D6F-AC1C-DC087FBD7FB2}"/>
    </a:ext>
  </a:extLst>
</a:theme>
</file>

<file path=ppt/theme/theme5.xml><?xml version="1.0" encoding="utf-8"?>
<a:theme xmlns:a="http://schemas.openxmlformats.org/drawingml/2006/main" name="geen klein logo">
  <a:themeElements>
    <a:clrScheme name="Aloysius">
      <a:dk1>
        <a:srgbClr val="541F64"/>
      </a:dk1>
      <a:lt1>
        <a:sysClr val="window" lastClr="FFFFFF"/>
      </a:lt1>
      <a:dk2>
        <a:srgbClr val="56B35C"/>
      </a:dk2>
      <a:lt2>
        <a:srgbClr val="D3D800"/>
      </a:lt2>
      <a:accent1>
        <a:srgbClr val="D3D800"/>
      </a:accent1>
      <a:accent2>
        <a:srgbClr val="F0E52D"/>
      </a:accent2>
      <a:accent3>
        <a:srgbClr val="663366"/>
      </a:accent3>
      <a:accent4>
        <a:srgbClr val="45663C"/>
      </a:accent4>
      <a:accent5>
        <a:srgbClr val="8EA79C"/>
      </a:accent5>
      <a:accent6>
        <a:srgbClr val="B0A6AF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LO_LAT_ppt_template_01-2.potx" id="{503FF6BC-CC44-4D21-9EA6-0724288551E3}" vid="{21282877-3C3F-4A49-8F56-0567F430DE8A}"/>
    </a:ext>
  </a:extLst>
</a:theme>
</file>

<file path=ppt/theme/theme6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Latasteschool excellent 2015</Template>
  <TotalTime>1206</TotalTime>
  <Words>405</Words>
  <Application>Microsoft Macintosh PowerPoint</Application>
  <PresentationFormat>Diavoorstelling (4:3)</PresentationFormat>
  <Paragraphs>111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5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Titeldia_wit</vt:lpstr>
      <vt:lpstr>Titeldia_gekleurd</vt:lpstr>
      <vt:lpstr>Witte achtergrond</vt:lpstr>
      <vt:lpstr>Gekleurde achtergrond</vt:lpstr>
      <vt:lpstr>geen klein logo</vt:lpstr>
      <vt:lpstr>PowerPoint-presentatie</vt:lpstr>
      <vt:lpstr>Geschiedenis </vt:lpstr>
      <vt:lpstr>                  Verleden-Heden </vt:lpstr>
      <vt:lpstr>               Heden </vt:lpstr>
      <vt:lpstr>  </vt:lpstr>
      <vt:lpstr>           Zorgstructuur </vt:lpstr>
      <vt:lpstr>Zorgstructuur</vt:lpstr>
      <vt:lpstr>                   Rapport    </vt:lpstr>
      <vt:lpstr>     Latasteschool: Integraal Kind Centrum                                            4-14 jaar   </vt:lpstr>
      <vt:lpstr> Tot slot </vt:lpstr>
    </vt:vector>
  </TitlesOfParts>
  <Company>Aloysius Stichting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Anthonius Mestrom</dc:creator>
  <cp:lastModifiedBy>Lieke Verstegen</cp:lastModifiedBy>
  <cp:revision>103</cp:revision>
  <dcterms:created xsi:type="dcterms:W3CDTF">2015-03-06T10:38:41Z</dcterms:created>
  <dcterms:modified xsi:type="dcterms:W3CDTF">2016-04-07T13:02:10Z</dcterms:modified>
</cp:coreProperties>
</file>